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13716000" cx="24384000"/>
  <p:notesSz cx="6858000" cy="9144000"/>
  <p:embeddedFontLst>
    <p:embeddedFont>
      <p:font typeface="Manrope"/>
      <p:regular r:id="rId22"/>
      <p:bold r:id="rId23"/>
    </p:embeddedFont>
    <p:embeddedFont>
      <p:font typeface="Roboto Condensed"/>
      <p:regular r:id="rId24"/>
      <p:bold r:id="rId25"/>
      <p:italic r:id="rId26"/>
      <p:boldItalic r:id="rId27"/>
    </p:embeddedFont>
    <p:embeddedFont>
      <p:font typeface="EB Garamond"/>
      <p:regular r:id="rId28"/>
      <p:bold r:id="rId29"/>
      <p:italic r:id="rId30"/>
      <p:boldItalic r:id="rId31"/>
    </p:embeddedFont>
    <p:embeddedFont>
      <p:font typeface="Manrope ExtraBold"/>
      <p:bold r:id="rId32"/>
    </p:embeddedFont>
    <p:embeddedFont>
      <p:font typeface="Helvetica Neue"/>
      <p:regular r:id="rId33"/>
      <p:bold r:id="rId34"/>
      <p:italic r:id="rId35"/>
      <p:boldItalic r:id="rId36"/>
    </p:embeddedFont>
    <p:embeddedFont>
      <p:font typeface="Roboto"/>
      <p:regular r:id="rId37"/>
      <p:bold r:id="rId38"/>
      <p:italic r:id="rId39"/>
      <p:boldItalic r:id="rId40"/>
    </p:embeddedFont>
    <p:embeddedFont>
      <p:font typeface="Playfair Display"/>
      <p:regular r:id="rId41"/>
      <p:bold r:id="rId42"/>
      <p:italic r:id="rId43"/>
      <p:boldItalic r:id="rId44"/>
    </p:embeddedFont>
    <p:embeddedFont>
      <p:font typeface="Montserrat"/>
      <p:regular r:id="rId45"/>
      <p:bold r:id="rId46"/>
      <p:italic r:id="rId47"/>
      <p:boldItalic r:id="rId48"/>
    </p:embeddedFont>
    <p:embeddedFont>
      <p:font typeface="Manrope Medium"/>
      <p:regular r:id="rId49"/>
      <p:bold r:id="rId50"/>
    </p:embeddedFont>
    <p:embeddedFont>
      <p:font typeface="Bree Serif"/>
      <p:regular r:id="rId51"/>
    </p:embeddedFont>
    <p:embeddedFont>
      <p:font typeface="Merriweather"/>
      <p:regular r:id="rId52"/>
      <p:bold r:id="rId53"/>
      <p:italic r:id="rId54"/>
      <p:boldItalic r:id="rId55"/>
    </p:embeddedFont>
    <p:embeddedFont>
      <p:font typeface="Karla"/>
      <p:regular r:id="rId56"/>
      <p:bold r:id="rId57"/>
      <p:italic r:id="rId58"/>
      <p:boldItalic r:id="rId59"/>
    </p:embeddedFont>
    <p:embeddedFont>
      <p:font typeface="Questrial"/>
      <p:regular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61" roundtripDataSignature="AMtx7mgQsPuWOStWZ2gBcE43z0SryTGsy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F56E3F2-8A08-4391-9BF4-896027DE1405}">
  <a:tblStyle styleId="{4F56E3F2-8A08-4391-9BF4-896027DE1405}" styleName="Table_0">
    <a:wholeTbl>
      <a:tcTxStyle b="off" i="off">
        <a:font>
          <a:latin typeface="Work Sans"/>
          <a:ea typeface="Work Sans"/>
          <a:cs typeface="Work Sans"/>
        </a:font>
        <a:srgbClr val="504E4E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/>
          </a:solidFill>
        </a:fill>
      </a:tcStyle>
    </a:wholeTbl>
    <a:band1H>
      <a:tcTxStyle b="off" i="off"/>
    </a:band1H>
    <a:band2H>
      <a:tcTxStyle b="off" i="off"/>
      <a:tcStyle>
        <a:fill>
          <a:solidFill>
            <a:srgbClr val="E3E5E8"/>
          </a:solidFill>
        </a:fill>
      </a:tcStyle>
    </a:band2H>
    <a:band1V>
      <a:tcTxStyle b="off" i="off"/>
    </a:band1V>
    <a:band2V>
      <a:tcTxStyle b="off" i="off"/>
    </a:band2V>
    <a:lastCol>
      <a:tcTxStyle b="off" i="off"/>
    </a:lastCol>
    <a:firstCol>
      <a:tcTxStyle b="off" i="off">
        <a:font>
          <a:latin typeface="Work Sans Medium"/>
          <a:ea typeface="Work Sans Medium"/>
          <a:cs typeface="Work Sans Medium"/>
        </a:font>
        <a:srgbClr val="FFFFFF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Work Sans"/>
          <a:ea typeface="Work Sans"/>
          <a:cs typeface="Work Sans"/>
        </a:font>
        <a:srgbClr val="504E4E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3797C6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/>
          </a:solidFill>
        </a:fill>
      </a:tcStyle>
    </a:lastRow>
    <a:seCell>
      <a:tcTxStyle b="off" i="off"/>
    </a:seCell>
    <a:swCell>
      <a:tcTxStyle b="off" i="off"/>
    </a:swCell>
    <a:firstRow>
      <a:tcTxStyle b="off" i="off">
        <a:font>
          <a:latin typeface="Work Sans Medium"/>
          <a:ea typeface="Work Sans Medium"/>
          <a:cs typeface="Work Sans Medium"/>
        </a:font>
        <a:srgbClr val="FFFFFF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42" Type="http://schemas.openxmlformats.org/officeDocument/2006/relationships/font" Target="fonts/PlayfairDisplay-bold.fntdata"/><Relationship Id="rId41" Type="http://schemas.openxmlformats.org/officeDocument/2006/relationships/font" Target="fonts/PlayfairDisplay-regular.fntdata"/><Relationship Id="rId44" Type="http://schemas.openxmlformats.org/officeDocument/2006/relationships/font" Target="fonts/PlayfairDisplay-boldItalic.fntdata"/><Relationship Id="rId43" Type="http://schemas.openxmlformats.org/officeDocument/2006/relationships/font" Target="fonts/PlayfairDisplay-italic.fntdata"/><Relationship Id="rId46" Type="http://schemas.openxmlformats.org/officeDocument/2006/relationships/font" Target="fonts/Montserrat-bold.fntdata"/><Relationship Id="rId45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ontserrat-boldItalic.fntdata"/><Relationship Id="rId47" Type="http://schemas.openxmlformats.org/officeDocument/2006/relationships/font" Target="fonts/Montserrat-italic.fntdata"/><Relationship Id="rId49" Type="http://schemas.openxmlformats.org/officeDocument/2006/relationships/font" Target="fonts/Manrope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BGaramond-boldItalic.fntdata"/><Relationship Id="rId30" Type="http://schemas.openxmlformats.org/officeDocument/2006/relationships/font" Target="fonts/EBGaramond-italic.fntdata"/><Relationship Id="rId33" Type="http://schemas.openxmlformats.org/officeDocument/2006/relationships/font" Target="fonts/HelveticaNeue-regular.fntdata"/><Relationship Id="rId32" Type="http://schemas.openxmlformats.org/officeDocument/2006/relationships/font" Target="fonts/ManropeExtraBold-bold.fntdata"/><Relationship Id="rId35" Type="http://schemas.openxmlformats.org/officeDocument/2006/relationships/font" Target="fonts/HelveticaNeue-italic.fntdata"/><Relationship Id="rId34" Type="http://schemas.openxmlformats.org/officeDocument/2006/relationships/font" Target="fonts/HelveticaNeue-bold.fntdata"/><Relationship Id="rId37" Type="http://schemas.openxmlformats.org/officeDocument/2006/relationships/font" Target="fonts/Roboto-regular.fntdata"/><Relationship Id="rId36" Type="http://schemas.openxmlformats.org/officeDocument/2006/relationships/font" Target="fonts/HelveticaNeue-boldItalic.fntdata"/><Relationship Id="rId39" Type="http://schemas.openxmlformats.org/officeDocument/2006/relationships/font" Target="fonts/Roboto-italic.fntdata"/><Relationship Id="rId38" Type="http://schemas.openxmlformats.org/officeDocument/2006/relationships/font" Target="fonts/Roboto-bold.fntdata"/><Relationship Id="rId61" Type="http://customschemas.google.com/relationships/presentationmetadata" Target="metadata"/><Relationship Id="rId20" Type="http://schemas.openxmlformats.org/officeDocument/2006/relationships/slide" Target="slides/slide15.xml"/><Relationship Id="rId22" Type="http://schemas.openxmlformats.org/officeDocument/2006/relationships/font" Target="fonts/Manrope-regular.fntdata"/><Relationship Id="rId21" Type="http://schemas.openxmlformats.org/officeDocument/2006/relationships/slide" Target="slides/slide16.xml"/><Relationship Id="rId24" Type="http://schemas.openxmlformats.org/officeDocument/2006/relationships/font" Target="fonts/RobotoCondensed-regular.fntdata"/><Relationship Id="rId23" Type="http://schemas.openxmlformats.org/officeDocument/2006/relationships/font" Target="fonts/Manrope-bold.fntdata"/><Relationship Id="rId60" Type="http://schemas.openxmlformats.org/officeDocument/2006/relationships/font" Target="fonts/Questrial-regular.fntdata"/><Relationship Id="rId26" Type="http://schemas.openxmlformats.org/officeDocument/2006/relationships/font" Target="fonts/RobotoCondensed-italic.fntdata"/><Relationship Id="rId25" Type="http://schemas.openxmlformats.org/officeDocument/2006/relationships/font" Target="fonts/RobotoCondensed-bold.fntdata"/><Relationship Id="rId28" Type="http://schemas.openxmlformats.org/officeDocument/2006/relationships/font" Target="fonts/EBGaramond-regular.fntdata"/><Relationship Id="rId27" Type="http://schemas.openxmlformats.org/officeDocument/2006/relationships/font" Target="fonts/RobotoCondensed-boldItalic.fntdata"/><Relationship Id="rId29" Type="http://schemas.openxmlformats.org/officeDocument/2006/relationships/font" Target="fonts/EBGaramond-bold.fntdata"/><Relationship Id="rId51" Type="http://schemas.openxmlformats.org/officeDocument/2006/relationships/font" Target="fonts/BreeSerif-regular.fntdata"/><Relationship Id="rId50" Type="http://schemas.openxmlformats.org/officeDocument/2006/relationships/font" Target="fonts/ManropeMedium-bold.fntdata"/><Relationship Id="rId53" Type="http://schemas.openxmlformats.org/officeDocument/2006/relationships/font" Target="fonts/Merriweather-bold.fntdata"/><Relationship Id="rId52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55" Type="http://schemas.openxmlformats.org/officeDocument/2006/relationships/font" Target="fonts/Merriweather-boldItalic.fntdata"/><Relationship Id="rId10" Type="http://schemas.openxmlformats.org/officeDocument/2006/relationships/slide" Target="slides/slide5.xml"/><Relationship Id="rId54" Type="http://schemas.openxmlformats.org/officeDocument/2006/relationships/font" Target="fonts/Merriweather-italic.fntdata"/><Relationship Id="rId13" Type="http://schemas.openxmlformats.org/officeDocument/2006/relationships/slide" Target="slides/slide8.xml"/><Relationship Id="rId57" Type="http://schemas.openxmlformats.org/officeDocument/2006/relationships/font" Target="fonts/Karla-bold.fntdata"/><Relationship Id="rId12" Type="http://schemas.openxmlformats.org/officeDocument/2006/relationships/slide" Target="slides/slide7.xml"/><Relationship Id="rId56" Type="http://schemas.openxmlformats.org/officeDocument/2006/relationships/font" Target="fonts/Karla-regular.fntdata"/><Relationship Id="rId15" Type="http://schemas.openxmlformats.org/officeDocument/2006/relationships/slide" Target="slides/slide10.xml"/><Relationship Id="rId59" Type="http://schemas.openxmlformats.org/officeDocument/2006/relationships/font" Target="fonts/Karla-boldItalic.fntdata"/><Relationship Id="rId14" Type="http://schemas.openxmlformats.org/officeDocument/2006/relationships/slide" Target="slides/slide9.xml"/><Relationship Id="rId58" Type="http://schemas.openxmlformats.org/officeDocument/2006/relationships/font" Target="fonts/Karla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228600" lvl="5" marL="27432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228600" lvl="6" marL="32004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228600" lvl="7" marL="36576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228600" lvl="8" marL="4114800" marR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/>
          </a:p>
        </p:txBody>
      </p:sp>
      <p:sp>
        <p:nvSpPr>
          <p:cNvPr id="38" name="Google Shape;38;p1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0" name="Google Shape;23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9" name="Google Shape;24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2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/>
          </a:p>
        </p:txBody>
      </p:sp>
      <p:sp>
        <p:nvSpPr>
          <p:cNvPr id="268" name="Google Shape;268;p12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3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/>
          </a:p>
        </p:txBody>
      </p:sp>
      <p:sp>
        <p:nvSpPr>
          <p:cNvPr id="286" name="Google Shape;286;p13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2" name="Google Shape;302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8" name="Google Shape;308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/>
          </a:p>
        </p:txBody>
      </p:sp>
      <p:sp>
        <p:nvSpPr>
          <p:cNvPr id="314" name="Google Shape;314;p18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" name="Google Shape;4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8" name="Google Shape;6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1" name="Google Shape;17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1" name="Google Shape;21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7" name="Google Shape;21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9:notes"/>
          <p:cNvSpPr txBox="1"/>
          <p:nvPr>
            <p:ph idx="1" type="body"/>
          </p:nvPr>
        </p:nvSpPr>
        <p:spPr>
          <a:xfrm>
            <a:off x="685797" y="4343387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425" lIns="45425" spcFirstLastPara="1" rIns="45425" wrap="square" tIns="45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</a:pPr>
            <a:r>
              <a:t/>
            </a:r>
            <a:endParaRPr/>
          </a:p>
        </p:txBody>
      </p:sp>
      <p:sp>
        <p:nvSpPr>
          <p:cNvPr id="223" name="Google Shape;223;p9:notes"/>
          <p:cNvSpPr/>
          <p:nvPr>
            <p:ph idx="2" type="sldImg"/>
          </p:nvPr>
        </p:nvSpPr>
        <p:spPr>
          <a:xfrm>
            <a:off x="1143067" y="685799"/>
            <a:ext cx="4572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type="title"/>
          </p:nvPr>
        </p:nvSpPr>
        <p:spPr>
          <a:xfrm>
            <a:off x="9494086" y="6713867"/>
            <a:ext cx="53958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i="0" sz="7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11" name="Google Shape;11;p20"/>
          <p:cNvSpPr txBox="1"/>
          <p:nvPr>
            <p:ph idx="11" type="ftr"/>
          </p:nvPr>
        </p:nvSpPr>
        <p:spPr>
          <a:xfrm>
            <a:off x="248172" y="12950327"/>
            <a:ext cx="60675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0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0"/>
          <p:cNvSpPr txBox="1"/>
          <p:nvPr>
            <p:ph idx="12" type="sldNum"/>
          </p:nvPr>
        </p:nvSpPr>
        <p:spPr>
          <a:xfrm>
            <a:off x="17556481" y="12755881"/>
            <a:ext cx="560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Master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1"/>
          <p:cNvSpPr txBox="1"/>
          <p:nvPr>
            <p:ph idx="12" type="sldNum"/>
          </p:nvPr>
        </p:nvSpPr>
        <p:spPr>
          <a:xfrm>
            <a:off x="17031494" y="6584949"/>
            <a:ext cx="542182" cy="546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ster">
  <p:cSld name="Mast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22"/>
          <p:cNvGrpSpPr/>
          <p:nvPr/>
        </p:nvGrpSpPr>
        <p:grpSpPr>
          <a:xfrm>
            <a:off x="10403886" y="-1796053"/>
            <a:ext cx="3592108" cy="3592108"/>
            <a:chOff x="-1803398" y="-1"/>
            <a:chExt cx="3592105" cy="3592105"/>
          </a:xfrm>
        </p:grpSpPr>
        <p:sp>
          <p:nvSpPr>
            <p:cNvPr id="18" name="Google Shape;18;p22"/>
            <p:cNvSpPr/>
            <p:nvPr/>
          </p:nvSpPr>
          <p:spPr>
            <a:xfrm flipH="1" rot="2700000">
              <a:off x="-1277347" y="526051"/>
              <a:ext cx="2540002" cy="2540001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120000"/>
                  </a:lnTo>
                  <a:lnTo>
                    <a:pt x="120000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19077"/>
            </a:solidFill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CFFFF"/>
                </a:buClr>
                <a:buSzPts val="4800"/>
                <a:buFont typeface="Karla"/>
                <a:buNone/>
              </a:pPr>
              <a:r>
                <a:t/>
              </a:r>
              <a:endParaRPr b="0" i="0" sz="4800" u="none" cap="none" strike="noStrike">
                <a:solidFill>
                  <a:srgbClr val="AFAFAF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pic>
          <p:nvPicPr>
            <p:cNvPr id="19" name="Google Shape;19;p22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-420098" y="2179727"/>
              <a:ext cx="825501" cy="6223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22"/>
          <p:cNvSpPr txBox="1"/>
          <p:nvPr>
            <p:ph idx="1" type="body"/>
          </p:nvPr>
        </p:nvSpPr>
        <p:spPr>
          <a:xfrm>
            <a:off x="7289800" y="2844800"/>
            <a:ext cx="16103600" cy="7426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Roboto Condensed"/>
              <a:buNone/>
              <a:defRPr b="1" i="0" sz="32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228600" lvl="1" marL="9144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None/>
              <a:defRPr b="0" i="0" sz="3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oboto"/>
              <a:buNone/>
              <a:defRPr b="0" i="0" sz="2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28600" lvl="6" marL="32004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28600" lvl="7" marL="36576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28600" lvl="8" marL="41148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1" name="Google Shape;21;p22"/>
          <p:cNvSpPr txBox="1"/>
          <p:nvPr>
            <p:ph type="title"/>
          </p:nvPr>
        </p:nvSpPr>
        <p:spPr>
          <a:xfrm>
            <a:off x="842417" y="1834837"/>
            <a:ext cx="4988473" cy="17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EB Garamond"/>
              <a:buNone/>
              <a:defRPr b="1" i="0" sz="4800" u="none" cap="none" strike="noStrike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marR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2" name="Google Shape;22;p22"/>
          <p:cNvSpPr txBox="1"/>
          <p:nvPr>
            <p:ph idx="2" type="body"/>
          </p:nvPr>
        </p:nvSpPr>
        <p:spPr>
          <a:xfrm>
            <a:off x="842395" y="3853142"/>
            <a:ext cx="4988495" cy="39200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7611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700"/>
              <a:buFont typeface="Roboto"/>
              <a:buNone/>
              <a:defRPr b="1" i="0" sz="67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b="0" i="1" sz="3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b="0" i="1" sz="3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b="0" i="1" sz="3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oboto"/>
              <a:buNone/>
              <a:defRPr b="0" i="1" sz="3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28600" lvl="6" marL="32004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28600" lvl="7" marL="36576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28600" lvl="8" marL="41148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3" name="Google Shape;23;p22"/>
          <p:cNvSpPr txBox="1"/>
          <p:nvPr>
            <p:ph idx="3" type="body"/>
          </p:nvPr>
        </p:nvSpPr>
        <p:spPr>
          <a:xfrm>
            <a:off x="7289800" y="3853142"/>
            <a:ext cx="16103600" cy="846585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Arial"/>
              <a:buNone/>
              <a:defRPr b="0" i="0" sz="2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1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1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1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1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28600" lvl="6" marL="32004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28600" lvl="7" marL="36576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28600" lvl="8" marL="4114800" marR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  <p:transition spd="slow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3"/>
          <p:cNvSpPr txBox="1"/>
          <p:nvPr>
            <p:ph type="title"/>
          </p:nvPr>
        </p:nvSpPr>
        <p:spPr>
          <a:xfrm>
            <a:off x="9494086" y="6713867"/>
            <a:ext cx="5395800" cy="10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1" i="0" sz="7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26" name="Google Shape;26;p23"/>
          <p:cNvSpPr txBox="1"/>
          <p:nvPr>
            <p:ph idx="1" type="body"/>
          </p:nvPr>
        </p:nvSpPr>
        <p:spPr>
          <a:xfrm>
            <a:off x="1315519" y="3792349"/>
            <a:ext cx="21753000" cy="73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b="0" i="0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9pPr>
          </a:lstStyle>
          <a:p/>
        </p:txBody>
      </p:sp>
      <p:sp>
        <p:nvSpPr>
          <p:cNvPr id="27" name="Google Shape;27;p23"/>
          <p:cNvSpPr txBox="1"/>
          <p:nvPr>
            <p:ph idx="11" type="ftr"/>
          </p:nvPr>
        </p:nvSpPr>
        <p:spPr>
          <a:xfrm>
            <a:off x="248172" y="12950327"/>
            <a:ext cx="6067500" cy="6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2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23"/>
          <p:cNvSpPr txBox="1"/>
          <p:nvPr>
            <p:ph idx="10" type="dt"/>
          </p:nvPr>
        </p:nvSpPr>
        <p:spPr>
          <a:xfrm>
            <a:off x="1219200" y="12755881"/>
            <a:ext cx="560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23"/>
          <p:cNvSpPr txBox="1"/>
          <p:nvPr>
            <p:ph idx="12" type="sldNum"/>
          </p:nvPr>
        </p:nvSpPr>
        <p:spPr>
          <a:xfrm>
            <a:off x="17556481" y="12755881"/>
            <a:ext cx="560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  <a:defRPr b="0" i="0" sz="2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4"/>
          <p:cNvSpPr/>
          <p:nvPr>
            <p:ph idx="2" type="pic"/>
          </p:nvPr>
        </p:nvSpPr>
        <p:spPr>
          <a:xfrm>
            <a:off x="0" y="0"/>
            <a:ext cx="24384001" cy="13716000"/>
          </a:xfrm>
          <a:prstGeom prst="rect">
            <a:avLst/>
          </a:prstGeom>
          <a:solidFill>
            <a:srgbClr val="1C1D21"/>
          </a:solidFill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 type="blank">
  <p:cSld name="BLANK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5"/>
          <p:cNvSpPr txBox="1"/>
          <p:nvPr>
            <p:ph idx="10" type="dt"/>
          </p:nvPr>
        </p:nvSpPr>
        <p:spPr>
          <a:xfrm>
            <a:off x="1676400" y="12712700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182850" spcFirstLastPara="1" rIns="182850" wrap="square" tIns="914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25"/>
          <p:cNvSpPr txBox="1"/>
          <p:nvPr>
            <p:ph idx="11" type="ftr"/>
          </p:nvPr>
        </p:nvSpPr>
        <p:spPr>
          <a:xfrm>
            <a:off x="8077200" y="12712700"/>
            <a:ext cx="82296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182850" spcFirstLastPara="1" rIns="182850" wrap="square" tIns="914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25"/>
          <p:cNvSpPr txBox="1"/>
          <p:nvPr>
            <p:ph idx="12" type="sldNum"/>
          </p:nvPr>
        </p:nvSpPr>
        <p:spPr>
          <a:xfrm>
            <a:off x="17221200" y="12712700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182850" spcFirstLastPara="1" rIns="182850" wrap="square" tIns="914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11509027" y="2520999"/>
            <a:ext cx="11044934" cy="53646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900"/>
              <a:buFont typeface="Roboto Condensed"/>
              <a:buNone/>
              <a:defRPr b="1" i="0" sz="8900" u="none" cap="none" strike="noStrike">
                <a:solidFill>
                  <a:schemeClr val="dk2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0"/>
              <a:buFont typeface="Montserrat"/>
              <a:buNone/>
              <a:defRPr b="0" i="0" sz="20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1758999" y="7885693"/>
            <a:ext cx="9458773" cy="4064015"/>
          </a:xfrm>
          <a:prstGeom prst="rect">
            <a:avLst/>
          </a:prstGeom>
          <a:solidFill>
            <a:srgbClr val="1C1D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None/>
              <a:defRPr b="0" i="1" sz="3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28600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None/>
              <a:defRPr b="0" i="1" sz="3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28600" lvl="2" marL="1371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None/>
              <a:defRPr b="0" i="1" sz="3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28600" lvl="3" marL="1828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None/>
              <a:defRPr b="0" i="1" sz="3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28600" lvl="4" marL="22860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None/>
              <a:defRPr b="0" i="1" sz="3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28600" lvl="5" marL="2743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228600" lvl="6" marL="3200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228600" lvl="7" marL="36576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228600" lvl="8" marL="4114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Playfair Display"/>
              <a:buNone/>
              <a:defRPr b="0" i="1" sz="3000" u="none" cap="none" strike="noStrike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2" type="sldNum"/>
          </p:nvPr>
        </p:nvSpPr>
        <p:spPr>
          <a:xfrm>
            <a:off x="17031494" y="6584949"/>
            <a:ext cx="542182" cy="546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  <a:defRPr b="0" i="0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-V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Relationship Id="rId7" Type="http://schemas.openxmlformats.org/officeDocument/2006/relationships/image" Target="../media/image11.png"/><Relationship Id="rId8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gradFill>
          <a:gsLst>
            <a:gs pos="0">
              <a:srgbClr val="F18D3F"/>
            </a:gs>
            <a:gs pos="100000">
              <a:srgbClr val="9C4E1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"/>
          <p:cNvSpPr txBox="1"/>
          <p:nvPr>
            <p:ph type="title"/>
          </p:nvPr>
        </p:nvSpPr>
        <p:spPr>
          <a:xfrm>
            <a:off x="5135700" y="5723850"/>
            <a:ext cx="14538300" cy="1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vi-VN" sz="10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BUS TICKETING </a:t>
            </a:r>
            <a:r>
              <a:rPr lang="vi-VN" sz="10000">
                <a:solidFill>
                  <a:schemeClr val="dk1"/>
                </a:solidFill>
                <a:latin typeface="Bree Serif"/>
                <a:ea typeface="Bree Serif"/>
                <a:cs typeface="Bree Serif"/>
                <a:sym typeface="Bree Serif"/>
              </a:rPr>
              <a:t>KICK-OFF</a:t>
            </a:r>
            <a:endParaRPr sz="10000">
              <a:solidFill>
                <a:schemeClr val="dk1"/>
              </a:solidFill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1" name="Google Shape;41;p1"/>
          <p:cNvSpPr txBox="1"/>
          <p:nvPr>
            <p:ph type="title"/>
          </p:nvPr>
        </p:nvSpPr>
        <p:spPr>
          <a:xfrm>
            <a:off x="7993424" y="12721800"/>
            <a:ext cx="9959100" cy="6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lang="vi-VN" sz="4100">
                <a:solidFill>
                  <a:srgbClr val="FFFEFF"/>
                </a:solidFill>
                <a:latin typeface="Manrope"/>
                <a:ea typeface="Manrope"/>
                <a:cs typeface="Manrope"/>
                <a:sym typeface="Manrope"/>
              </a:rPr>
              <a:t>March </a:t>
            </a:r>
            <a:r>
              <a:rPr b="0" lang="vi-VN" sz="4100">
                <a:solidFill>
                  <a:srgbClr val="FFFEFF"/>
                </a:solidFill>
                <a:latin typeface="Manrope"/>
                <a:ea typeface="Manrope"/>
                <a:cs typeface="Manrope"/>
                <a:sym typeface="Manrope"/>
              </a:rPr>
              <a:t>2025</a:t>
            </a:r>
            <a:endParaRPr b="0" sz="4100">
              <a:solidFill>
                <a:srgbClr val="FFFEFF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0"/>
          <p:cNvSpPr/>
          <p:nvPr/>
        </p:nvSpPr>
        <p:spPr>
          <a:xfrm>
            <a:off x="1580884" y="7145888"/>
            <a:ext cx="1524001" cy="1524296"/>
          </a:xfrm>
          <a:prstGeom prst="rect">
            <a:avLst/>
          </a:prstGeom>
          <a:solidFill>
            <a:srgbClr val="FEFDFD"/>
          </a:solidFill>
          <a:ln cap="flat" cmpd="sng" w="88900">
            <a:solidFill>
              <a:srgbClr val="E6E6E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3" name="Google Shape;233;p10"/>
          <p:cNvSpPr txBox="1"/>
          <p:nvPr>
            <p:ph idx="4294967295" type="ctrTitle"/>
          </p:nvPr>
        </p:nvSpPr>
        <p:spPr>
          <a:xfrm>
            <a:off x="3619500" y="3063481"/>
            <a:ext cx="17145000" cy="1079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6700"/>
              <a:buFont typeface="Roboto"/>
              <a:buNone/>
            </a:pPr>
            <a:r>
              <a:rPr b="1" i="0" lang="vi-VN" sz="6700" u="none" cap="none" strike="noStrike">
                <a:solidFill>
                  <a:srgbClr val="1C1D22"/>
                </a:solidFill>
                <a:latin typeface="Roboto"/>
                <a:ea typeface="Roboto"/>
                <a:cs typeface="Roboto"/>
                <a:sym typeface="Roboto"/>
              </a:rPr>
              <a:t>HIGH LEVEL SCHEDULE</a:t>
            </a:r>
            <a:endParaRPr b="1" i="0" sz="6700" u="none" cap="none" strike="noStrike">
              <a:solidFill>
                <a:srgbClr val="1C1D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34" name="Google Shape;234;p10"/>
          <p:cNvCxnSpPr/>
          <p:nvPr/>
        </p:nvCxnSpPr>
        <p:spPr>
          <a:xfrm>
            <a:off x="3403334" y="7666735"/>
            <a:ext cx="20980669" cy="1"/>
          </a:xfrm>
          <a:prstGeom prst="straightConnector1">
            <a:avLst/>
          </a:prstGeom>
          <a:noFill/>
          <a:ln cap="flat" cmpd="sng" w="25400">
            <a:solidFill>
              <a:srgbClr val="E6E6E6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35" name="Google Shape;235;p10"/>
          <p:cNvSpPr/>
          <p:nvPr/>
        </p:nvSpPr>
        <p:spPr>
          <a:xfrm>
            <a:off x="4793384" y="7488898"/>
            <a:ext cx="381000" cy="381000"/>
          </a:xfrm>
          <a:prstGeom prst="rect">
            <a:avLst/>
          </a:prstGeom>
          <a:solidFill>
            <a:srgbClr val="FEFDFD"/>
          </a:solidFill>
          <a:ln cap="flat" cmpd="sng" w="88900">
            <a:solidFill>
              <a:srgbClr val="E6E6E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6" name="Google Shape;236;p10"/>
          <p:cNvSpPr/>
          <p:nvPr/>
        </p:nvSpPr>
        <p:spPr>
          <a:xfrm>
            <a:off x="10508384" y="7488898"/>
            <a:ext cx="381001" cy="381075"/>
          </a:xfrm>
          <a:prstGeom prst="rect">
            <a:avLst/>
          </a:prstGeom>
          <a:solidFill>
            <a:srgbClr val="FEFDFD"/>
          </a:solidFill>
          <a:ln cap="flat" cmpd="sng" w="88900">
            <a:solidFill>
              <a:srgbClr val="E6E6E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7" name="Google Shape;237;p10"/>
          <p:cNvSpPr/>
          <p:nvPr/>
        </p:nvSpPr>
        <p:spPr>
          <a:xfrm>
            <a:off x="1834884" y="6891888"/>
            <a:ext cx="1524001" cy="15242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8" name="Google Shape;238;p10"/>
          <p:cNvSpPr/>
          <p:nvPr/>
        </p:nvSpPr>
        <p:spPr>
          <a:xfrm>
            <a:off x="16223384" y="7488898"/>
            <a:ext cx="381001" cy="381075"/>
          </a:xfrm>
          <a:prstGeom prst="rect">
            <a:avLst/>
          </a:prstGeom>
          <a:solidFill>
            <a:srgbClr val="FEFDFD"/>
          </a:solidFill>
          <a:ln cap="flat" cmpd="sng" w="88900">
            <a:solidFill>
              <a:srgbClr val="E6E6E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39" name="Google Shape;239;p10"/>
          <p:cNvSpPr txBox="1"/>
          <p:nvPr>
            <p:ph idx="4294967295" type="subTitle"/>
          </p:nvPr>
        </p:nvSpPr>
        <p:spPr>
          <a:xfrm>
            <a:off x="4748934" y="5234244"/>
            <a:ext cx="3810001" cy="161319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600"/>
              <a:buFont typeface="Arial"/>
              <a:buNone/>
            </a:pPr>
            <a:r>
              <a:rPr b="0" i="0" lang="vi-VN" sz="2600" u="none" cap="none" strike="noStrike">
                <a:solidFill>
                  <a:srgbClr val="504E4E"/>
                </a:solidFill>
                <a:latin typeface="Arial"/>
                <a:ea typeface="Arial"/>
                <a:cs typeface="Arial"/>
                <a:sym typeface="Arial"/>
              </a:rPr>
              <a:t>Project Start Date</a:t>
            </a:r>
            <a:endParaRPr b="0" i="0" sz="2600" u="none" cap="none" strike="noStrike">
              <a:solidFill>
                <a:srgbClr val="504E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0"/>
          <p:cNvSpPr/>
          <p:nvPr/>
        </p:nvSpPr>
        <p:spPr>
          <a:xfrm>
            <a:off x="10463934" y="8396838"/>
            <a:ext cx="3810001" cy="16131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600"/>
              <a:buFont typeface="Arial"/>
              <a:buNone/>
            </a:pPr>
            <a:r>
              <a:rPr lang="vi-VN" sz="2600">
                <a:solidFill>
                  <a:srgbClr val="504E4E"/>
                </a:solidFill>
              </a:rPr>
              <a:t>Requirement &amp; Design Completion</a:t>
            </a:r>
            <a:endParaRPr b="0" i="0" sz="2600" u="none" cap="none" strike="noStrike">
              <a:solidFill>
                <a:srgbClr val="504E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0"/>
          <p:cNvSpPr/>
          <p:nvPr/>
        </p:nvSpPr>
        <p:spPr>
          <a:xfrm>
            <a:off x="16178934" y="5234243"/>
            <a:ext cx="3810001" cy="161319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600"/>
              <a:buFont typeface="Arial"/>
              <a:buNone/>
            </a:pPr>
            <a:r>
              <a:rPr b="0" i="0" lang="vi-VN" sz="2600" u="none" cap="none" strike="noStrike">
                <a:solidFill>
                  <a:srgbClr val="504E4E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2600" u="none" cap="none" strike="noStrike">
              <a:solidFill>
                <a:srgbClr val="504E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0"/>
          <p:cNvSpPr/>
          <p:nvPr/>
        </p:nvSpPr>
        <p:spPr>
          <a:xfrm>
            <a:off x="4721993" y="8403188"/>
            <a:ext cx="3810001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lang="vi-VN" sz="3200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01/02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0"/>
          <p:cNvSpPr/>
          <p:nvPr/>
        </p:nvSpPr>
        <p:spPr>
          <a:xfrm>
            <a:off x="16151994" y="8403188"/>
            <a:ext cx="3810001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…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44" name="Google Shape;244;p10"/>
          <p:cNvSpPr/>
          <p:nvPr/>
        </p:nvSpPr>
        <p:spPr>
          <a:xfrm>
            <a:off x="10463934" y="6431196"/>
            <a:ext cx="3810001" cy="49244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lang="vi-VN" sz="3200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01/03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45" name="Google Shape;245;p10"/>
          <p:cNvSpPr/>
          <p:nvPr/>
        </p:nvSpPr>
        <p:spPr>
          <a:xfrm>
            <a:off x="10276518" y="12471875"/>
            <a:ext cx="36072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3700"/>
              <a:buFont typeface="Arial"/>
              <a:buNone/>
            </a:pPr>
            <a:r>
              <a:rPr b="0" i="0" lang="vi-VN" sz="3700" u="none" cap="none" strike="noStrike">
                <a:solidFill>
                  <a:srgbClr val="504E4E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lang="vi-VN" sz="3700">
                <a:solidFill>
                  <a:srgbClr val="504E4E"/>
                </a:solidFill>
              </a:rPr>
              <a:t>5</a:t>
            </a:r>
            <a:endParaRPr b="0" i="0" sz="3700" u="none" cap="none" strike="noStrike">
              <a:solidFill>
                <a:srgbClr val="504E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0"/>
          <p:cNvSpPr/>
          <p:nvPr/>
        </p:nvSpPr>
        <p:spPr>
          <a:xfrm>
            <a:off x="2311134" y="7458917"/>
            <a:ext cx="571500" cy="415500"/>
          </a:xfrm>
          <a:custGeom>
            <a:rect b="b" l="l" r="r" t="t"/>
            <a:pathLst>
              <a:path extrusionOk="0" h="120000" w="120000">
                <a:moveTo>
                  <a:pt x="60000" y="59750"/>
                </a:moveTo>
                <a:lnTo>
                  <a:pt x="10366" y="33750"/>
                </a:lnTo>
                <a:lnTo>
                  <a:pt x="60000" y="7750"/>
                </a:lnTo>
                <a:lnTo>
                  <a:pt x="109638" y="33750"/>
                </a:lnTo>
                <a:cubicBezTo>
                  <a:pt x="109638" y="33750"/>
                  <a:pt x="60000" y="59750"/>
                  <a:pt x="60000" y="59750"/>
                </a:cubicBezTo>
                <a:close/>
                <a:moveTo>
                  <a:pt x="100172" y="96194"/>
                </a:moveTo>
                <a:lnTo>
                  <a:pt x="82411" y="90088"/>
                </a:lnTo>
                <a:lnTo>
                  <a:pt x="82400" y="90161"/>
                </a:lnTo>
                <a:cubicBezTo>
                  <a:pt x="82205" y="90100"/>
                  <a:pt x="82027" y="90000"/>
                  <a:pt x="81816" y="90000"/>
                </a:cubicBezTo>
                <a:cubicBezTo>
                  <a:pt x="81261" y="90000"/>
                  <a:pt x="80766" y="90283"/>
                  <a:pt x="80333" y="90688"/>
                </a:cubicBezTo>
                <a:lnTo>
                  <a:pt x="80305" y="90627"/>
                </a:lnTo>
                <a:lnTo>
                  <a:pt x="60111" y="111450"/>
                </a:lnTo>
                <a:lnTo>
                  <a:pt x="42544" y="90744"/>
                </a:lnTo>
                <a:lnTo>
                  <a:pt x="42516" y="90800"/>
                </a:lnTo>
                <a:cubicBezTo>
                  <a:pt x="42061" y="90327"/>
                  <a:pt x="41522" y="90000"/>
                  <a:pt x="40911" y="90000"/>
                </a:cubicBezTo>
                <a:cubicBezTo>
                  <a:pt x="40705" y="90000"/>
                  <a:pt x="40522" y="90100"/>
                  <a:pt x="40327" y="90161"/>
                </a:cubicBezTo>
                <a:lnTo>
                  <a:pt x="40316" y="90088"/>
                </a:lnTo>
                <a:lnTo>
                  <a:pt x="22294" y="96283"/>
                </a:lnTo>
                <a:lnTo>
                  <a:pt x="26483" y="50194"/>
                </a:lnTo>
                <a:lnTo>
                  <a:pt x="58827" y="67133"/>
                </a:lnTo>
                <a:lnTo>
                  <a:pt x="58838" y="67111"/>
                </a:lnTo>
                <a:cubicBezTo>
                  <a:pt x="59194" y="67344"/>
                  <a:pt x="59577" y="67500"/>
                  <a:pt x="60000" y="67500"/>
                </a:cubicBezTo>
                <a:cubicBezTo>
                  <a:pt x="60422" y="67500"/>
                  <a:pt x="60811" y="67344"/>
                  <a:pt x="61161" y="67111"/>
                </a:cubicBezTo>
                <a:lnTo>
                  <a:pt x="61172" y="67133"/>
                </a:lnTo>
                <a:lnTo>
                  <a:pt x="93872" y="50005"/>
                </a:lnTo>
                <a:cubicBezTo>
                  <a:pt x="93872" y="50005"/>
                  <a:pt x="100172" y="96194"/>
                  <a:pt x="100172" y="96194"/>
                </a:cubicBezTo>
                <a:close/>
                <a:moveTo>
                  <a:pt x="120000" y="33750"/>
                </a:moveTo>
                <a:cubicBezTo>
                  <a:pt x="120000" y="32255"/>
                  <a:pt x="119355" y="30994"/>
                  <a:pt x="118438" y="30388"/>
                </a:cubicBezTo>
                <a:lnTo>
                  <a:pt x="118444" y="30366"/>
                </a:lnTo>
                <a:lnTo>
                  <a:pt x="118366" y="30322"/>
                </a:lnTo>
                <a:cubicBezTo>
                  <a:pt x="118338" y="30305"/>
                  <a:pt x="118311" y="30294"/>
                  <a:pt x="118288" y="30283"/>
                </a:cubicBezTo>
                <a:lnTo>
                  <a:pt x="61172" y="366"/>
                </a:lnTo>
                <a:lnTo>
                  <a:pt x="61161" y="388"/>
                </a:lnTo>
                <a:cubicBezTo>
                  <a:pt x="60811" y="155"/>
                  <a:pt x="60422" y="0"/>
                  <a:pt x="60000" y="0"/>
                </a:cubicBezTo>
                <a:cubicBezTo>
                  <a:pt x="59577" y="0"/>
                  <a:pt x="59194" y="155"/>
                  <a:pt x="58838" y="388"/>
                </a:cubicBezTo>
                <a:lnTo>
                  <a:pt x="58827" y="366"/>
                </a:lnTo>
                <a:lnTo>
                  <a:pt x="1716" y="30283"/>
                </a:lnTo>
                <a:cubicBezTo>
                  <a:pt x="1688" y="30294"/>
                  <a:pt x="1661" y="30305"/>
                  <a:pt x="1638" y="30322"/>
                </a:cubicBezTo>
                <a:lnTo>
                  <a:pt x="1555" y="30366"/>
                </a:lnTo>
                <a:lnTo>
                  <a:pt x="1561" y="30388"/>
                </a:lnTo>
                <a:cubicBezTo>
                  <a:pt x="644" y="30994"/>
                  <a:pt x="0" y="32255"/>
                  <a:pt x="0" y="33750"/>
                </a:cubicBezTo>
                <a:cubicBezTo>
                  <a:pt x="0" y="35244"/>
                  <a:pt x="644" y="36505"/>
                  <a:pt x="1561" y="37111"/>
                </a:cubicBezTo>
                <a:lnTo>
                  <a:pt x="1555" y="37133"/>
                </a:lnTo>
                <a:lnTo>
                  <a:pt x="1638" y="37177"/>
                </a:lnTo>
                <a:cubicBezTo>
                  <a:pt x="1661" y="37194"/>
                  <a:pt x="1688" y="37205"/>
                  <a:pt x="1716" y="37216"/>
                </a:cubicBezTo>
                <a:lnTo>
                  <a:pt x="6833" y="39900"/>
                </a:lnTo>
                <a:lnTo>
                  <a:pt x="3377" y="75572"/>
                </a:lnTo>
                <a:cubicBezTo>
                  <a:pt x="1394" y="76694"/>
                  <a:pt x="0" y="79372"/>
                  <a:pt x="0" y="82500"/>
                </a:cubicBezTo>
                <a:cubicBezTo>
                  <a:pt x="0" y="86644"/>
                  <a:pt x="2438" y="90000"/>
                  <a:pt x="5455" y="90000"/>
                </a:cubicBezTo>
                <a:cubicBezTo>
                  <a:pt x="8466" y="90000"/>
                  <a:pt x="10911" y="86644"/>
                  <a:pt x="10911" y="82500"/>
                </a:cubicBezTo>
                <a:cubicBezTo>
                  <a:pt x="10911" y="80088"/>
                  <a:pt x="10066" y="77966"/>
                  <a:pt x="8777" y="76594"/>
                </a:cubicBezTo>
                <a:lnTo>
                  <a:pt x="12072" y="42644"/>
                </a:lnTo>
                <a:lnTo>
                  <a:pt x="21233" y="47444"/>
                </a:lnTo>
                <a:lnTo>
                  <a:pt x="16388" y="100750"/>
                </a:lnTo>
                <a:lnTo>
                  <a:pt x="16433" y="100766"/>
                </a:lnTo>
                <a:cubicBezTo>
                  <a:pt x="16416" y="100927"/>
                  <a:pt x="16361" y="101072"/>
                  <a:pt x="16361" y="101250"/>
                </a:cubicBezTo>
                <a:cubicBezTo>
                  <a:pt x="16361" y="103322"/>
                  <a:pt x="17583" y="105000"/>
                  <a:pt x="19088" y="105000"/>
                </a:cubicBezTo>
                <a:cubicBezTo>
                  <a:pt x="19300" y="105000"/>
                  <a:pt x="19477" y="104911"/>
                  <a:pt x="19672" y="104850"/>
                </a:cubicBezTo>
                <a:lnTo>
                  <a:pt x="19683" y="104911"/>
                </a:lnTo>
                <a:lnTo>
                  <a:pt x="40211" y="97850"/>
                </a:lnTo>
                <a:lnTo>
                  <a:pt x="58366" y="119250"/>
                </a:lnTo>
                <a:lnTo>
                  <a:pt x="58388" y="119200"/>
                </a:lnTo>
                <a:cubicBezTo>
                  <a:pt x="58850" y="119672"/>
                  <a:pt x="59388" y="120000"/>
                  <a:pt x="60000" y="120000"/>
                </a:cubicBezTo>
                <a:cubicBezTo>
                  <a:pt x="60561" y="120000"/>
                  <a:pt x="61050" y="119711"/>
                  <a:pt x="61488" y="119311"/>
                </a:cubicBezTo>
                <a:lnTo>
                  <a:pt x="61511" y="119372"/>
                </a:lnTo>
                <a:lnTo>
                  <a:pt x="82411" y="97816"/>
                </a:lnTo>
                <a:lnTo>
                  <a:pt x="103044" y="104911"/>
                </a:lnTo>
                <a:lnTo>
                  <a:pt x="103055" y="104838"/>
                </a:lnTo>
                <a:cubicBezTo>
                  <a:pt x="103250" y="104900"/>
                  <a:pt x="103433" y="105000"/>
                  <a:pt x="103638" y="105000"/>
                </a:cubicBezTo>
                <a:cubicBezTo>
                  <a:pt x="105144" y="105000"/>
                  <a:pt x="106361" y="103322"/>
                  <a:pt x="106361" y="101250"/>
                </a:cubicBezTo>
                <a:cubicBezTo>
                  <a:pt x="106361" y="101005"/>
                  <a:pt x="106305" y="100794"/>
                  <a:pt x="106277" y="100566"/>
                </a:cubicBezTo>
                <a:lnTo>
                  <a:pt x="106316" y="100555"/>
                </a:lnTo>
                <a:lnTo>
                  <a:pt x="99055" y="47294"/>
                </a:lnTo>
                <a:lnTo>
                  <a:pt x="118288" y="37216"/>
                </a:lnTo>
                <a:cubicBezTo>
                  <a:pt x="118311" y="37205"/>
                  <a:pt x="118338" y="37194"/>
                  <a:pt x="118366" y="37177"/>
                </a:cubicBezTo>
                <a:lnTo>
                  <a:pt x="118444" y="37133"/>
                </a:lnTo>
                <a:lnTo>
                  <a:pt x="118438" y="37111"/>
                </a:lnTo>
                <a:cubicBezTo>
                  <a:pt x="119355" y="36505"/>
                  <a:pt x="120000" y="35244"/>
                  <a:pt x="120000" y="33750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1"/>
          <p:cNvSpPr/>
          <p:nvPr/>
        </p:nvSpPr>
        <p:spPr>
          <a:xfrm>
            <a:off x="21355000" y="7145888"/>
            <a:ext cx="1524001" cy="1524296"/>
          </a:xfrm>
          <a:prstGeom prst="rect">
            <a:avLst/>
          </a:prstGeom>
          <a:solidFill>
            <a:srgbClr val="FEFDFD"/>
          </a:solidFill>
          <a:ln cap="flat" cmpd="sng" w="88900">
            <a:solidFill>
              <a:srgbClr val="E6E6E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52" name="Google Shape;252;p11"/>
          <p:cNvSpPr/>
          <p:nvPr/>
        </p:nvSpPr>
        <p:spPr>
          <a:xfrm>
            <a:off x="21101000" y="6891888"/>
            <a:ext cx="1524001" cy="152429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cxnSp>
        <p:nvCxnSpPr>
          <p:cNvPr id="253" name="Google Shape;253;p11"/>
          <p:cNvCxnSpPr/>
          <p:nvPr/>
        </p:nvCxnSpPr>
        <p:spPr>
          <a:xfrm>
            <a:off x="-6" y="7666735"/>
            <a:ext cx="21101007" cy="1"/>
          </a:xfrm>
          <a:prstGeom prst="straightConnector1">
            <a:avLst/>
          </a:prstGeom>
          <a:noFill/>
          <a:ln cap="flat" cmpd="sng" w="25400">
            <a:solidFill>
              <a:srgbClr val="E6E6E6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54" name="Google Shape;254;p11"/>
          <p:cNvSpPr/>
          <p:nvPr/>
        </p:nvSpPr>
        <p:spPr>
          <a:xfrm>
            <a:off x="4793384" y="7488898"/>
            <a:ext cx="381001" cy="381075"/>
          </a:xfrm>
          <a:prstGeom prst="rect">
            <a:avLst/>
          </a:prstGeom>
          <a:solidFill>
            <a:srgbClr val="FEFDFD"/>
          </a:solidFill>
          <a:ln cap="flat" cmpd="sng" w="88900">
            <a:solidFill>
              <a:srgbClr val="E6E6E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55" name="Google Shape;255;p11"/>
          <p:cNvSpPr/>
          <p:nvPr/>
        </p:nvSpPr>
        <p:spPr>
          <a:xfrm>
            <a:off x="10508384" y="7488898"/>
            <a:ext cx="381001" cy="381075"/>
          </a:xfrm>
          <a:prstGeom prst="rect">
            <a:avLst/>
          </a:prstGeom>
          <a:solidFill>
            <a:srgbClr val="FEFDFD"/>
          </a:solidFill>
          <a:ln cap="flat" cmpd="sng" w="88900">
            <a:solidFill>
              <a:srgbClr val="E6E6E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56" name="Google Shape;256;p11"/>
          <p:cNvSpPr/>
          <p:nvPr/>
        </p:nvSpPr>
        <p:spPr>
          <a:xfrm>
            <a:off x="16223384" y="7488898"/>
            <a:ext cx="381001" cy="381075"/>
          </a:xfrm>
          <a:prstGeom prst="rect">
            <a:avLst/>
          </a:prstGeom>
          <a:solidFill>
            <a:srgbClr val="FEFDFD"/>
          </a:solidFill>
          <a:ln cap="flat" cmpd="sng" w="88900">
            <a:solidFill>
              <a:srgbClr val="E6E6E6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57" name="Google Shape;257;p11"/>
          <p:cNvSpPr txBox="1"/>
          <p:nvPr>
            <p:ph idx="4294967295" type="subTitle"/>
          </p:nvPr>
        </p:nvSpPr>
        <p:spPr>
          <a:xfrm>
            <a:off x="4748934" y="5234244"/>
            <a:ext cx="3810001" cy="161319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600"/>
              <a:buFont typeface="Arial"/>
              <a:buNone/>
            </a:pPr>
            <a:r>
              <a:rPr i="0" lang="vi-VN" sz="2600">
                <a:solidFill>
                  <a:srgbClr val="504E4E"/>
                </a:solidFill>
                <a:latin typeface="Arial"/>
                <a:ea typeface="Arial"/>
                <a:cs typeface="Arial"/>
                <a:sym typeface="Arial"/>
              </a:rPr>
              <a:t>Beta Version Release</a:t>
            </a:r>
            <a:endParaRPr b="0" i="0" sz="2600" u="none" cap="none" strike="noStrike">
              <a:solidFill>
                <a:srgbClr val="504E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1"/>
          <p:cNvSpPr/>
          <p:nvPr/>
        </p:nvSpPr>
        <p:spPr>
          <a:xfrm>
            <a:off x="10463934" y="8396838"/>
            <a:ext cx="3810001" cy="21302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600"/>
              <a:buFont typeface="Arial"/>
              <a:buNone/>
            </a:pPr>
            <a:r>
              <a:rPr b="0" i="0" lang="vi-VN" sz="2600" u="none" cap="none" strike="noStrike">
                <a:solidFill>
                  <a:srgbClr val="504E4E"/>
                </a:solidFill>
                <a:latin typeface="Arial"/>
                <a:ea typeface="Arial"/>
                <a:cs typeface="Arial"/>
                <a:sym typeface="Arial"/>
              </a:rPr>
              <a:t>…</a:t>
            </a:r>
            <a:endParaRPr b="0" i="0" sz="2600" u="none" cap="none" strike="noStrike">
              <a:solidFill>
                <a:srgbClr val="504E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11"/>
          <p:cNvSpPr/>
          <p:nvPr/>
        </p:nvSpPr>
        <p:spPr>
          <a:xfrm>
            <a:off x="16178934" y="5234243"/>
            <a:ext cx="3810001" cy="161319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600"/>
              <a:buFont typeface="Arial"/>
              <a:buNone/>
            </a:pPr>
            <a:r>
              <a:rPr b="0" i="0" lang="vi-VN" sz="2600" u="none" cap="none" strike="noStrike">
                <a:solidFill>
                  <a:srgbClr val="504E4E"/>
                </a:solidFill>
                <a:latin typeface="Arial"/>
                <a:ea typeface="Arial"/>
                <a:cs typeface="Arial"/>
                <a:sym typeface="Arial"/>
              </a:rPr>
              <a:t>Project End</a:t>
            </a:r>
            <a:endParaRPr b="0" i="0" sz="2600" u="none" cap="none" strike="noStrike">
              <a:solidFill>
                <a:srgbClr val="504E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1"/>
          <p:cNvSpPr/>
          <p:nvPr/>
        </p:nvSpPr>
        <p:spPr>
          <a:xfrm>
            <a:off x="4721993" y="8403188"/>
            <a:ext cx="3810001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lang="vi-VN" sz="3200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01/06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61" name="Google Shape;261;p11"/>
          <p:cNvSpPr/>
          <p:nvPr/>
        </p:nvSpPr>
        <p:spPr>
          <a:xfrm>
            <a:off x="16151994" y="8403188"/>
            <a:ext cx="3810001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lang="vi-VN" sz="3200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31/07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62" name="Google Shape;262;p11"/>
          <p:cNvSpPr/>
          <p:nvPr/>
        </p:nvSpPr>
        <p:spPr>
          <a:xfrm>
            <a:off x="10463934" y="6431196"/>
            <a:ext cx="3810001" cy="49244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…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263" name="Google Shape;263;p11"/>
          <p:cNvSpPr txBox="1"/>
          <p:nvPr>
            <p:ph idx="4294967295" type="ctrTitle"/>
          </p:nvPr>
        </p:nvSpPr>
        <p:spPr>
          <a:xfrm>
            <a:off x="3619500" y="3063481"/>
            <a:ext cx="17145000" cy="10799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6700"/>
              <a:buFont typeface="Roboto"/>
              <a:buNone/>
            </a:pPr>
            <a:r>
              <a:rPr b="1" i="0" lang="vi-VN" sz="6700" u="none" cap="none" strike="noStrike">
                <a:solidFill>
                  <a:srgbClr val="1C1D22"/>
                </a:solidFill>
                <a:latin typeface="Roboto"/>
                <a:ea typeface="Roboto"/>
                <a:cs typeface="Roboto"/>
                <a:sym typeface="Roboto"/>
              </a:rPr>
              <a:t>HIGH LEVEL SCHEDULE</a:t>
            </a:r>
            <a:endParaRPr b="1" i="0" sz="6700" u="none" cap="none" strike="noStrike">
              <a:solidFill>
                <a:srgbClr val="1C1D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11"/>
          <p:cNvSpPr/>
          <p:nvPr/>
        </p:nvSpPr>
        <p:spPr>
          <a:xfrm>
            <a:off x="10463928" y="12471875"/>
            <a:ext cx="2874600" cy="5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3700"/>
              <a:buFont typeface="Arial"/>
              <a:buNone/>
            </a:pPr>
            <a:r>
              <a:rPr b="0" i="0" lang="vi-VN" sz="3700" u="none" cap="none" strike="noStrike">
                <a:solidFill>
                  <a:srgbClr val="504E4E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lang="vi-VN" sz="3700">
                <a:solidFill>
                  <a:srgbClr val="504E4E"/>
                </a:solidFill>
              </a:rPr>
              <a:t>5</a:t>
            </a:r>
            <a:endParaRPr b="0" i="0" sz="3700" u="none" cap="none" strike="noStrike">
              <a:solidFill>
                <a:srgbClr val="504E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1"/>
          <p:cNvSpPr/>
          <p:nvPr/>
        </p:nvSpPr>
        <p:spPr>
          <a:xfrm>
            <a:off x="21577250" y="7368285"/>
            <a:ext cx="571501" cy="571501"/>
          </a:xfrm>
          <a:custGeom>
            <a:rect b="b" l="l" r="r" t="t"/>
            <a:pathLst>
              <a:path extrusionOk="0" h="120000" w="120000">
                <a:moveTo>
                  <a:pt x="115177" y="37005"/>
                </a:moveTo>
                <a:cubicBezTo>
                  <a:pt x="114111" y="35950"/>
                  <a:pt x="112377" y="35961"/>
                  <a:pt x="111322" y="37038"/>
                </a:cubicBezTo>
                <a:cubicBezTo>
                  <a:pt x="110572" y="37800"/>
                  <a:pt x="110388" y="38888"/>
                  <a:pt x="110716" y="39838"/>
                </a:cubicBezTo>
                <a:lnTo>
                  <a:pt x="110655" y="39861"/>
                </a:lnTo>
                <a:cubicBezTo>
                  <a:pt x="113138" y="46100"/>
                  <a:pt x="114544" y="52877"/>
                  <a:pt x="114544" y="60000"/>
                </a:cubicBezTo>
                <a:cubicBezTo>
                  <a:pt x="114544" y="90127"/>
                  <a:pt x="90127" y="114544"/>
                  <a:pt x="60000" y="114544"/>
                </a:cubicBezTo>
                <a:cubicBezTo>
                  <a:pt x="29877" y="114544"/>
                  <a:pt x="5455" y="90127"/>
                  <a:pt x="5455" y="60000"/>
                </a:cubicBezTo>
                <a:cubicBezTo>
                  <a:pt x="5455" y="29872"/>
                  <a:pt x="29877" y="5455"/>
                  <a:pt x="60000" y="5455"/>
                </a:cubicBezTo>
                <a:cubicBezTo>
                  <a:pt x="75416" y="5455"/>
                  <a:pt x="89316" y="11866"/>
                  <a:pt x="99233" y="22161"/>
                </a:cubicBezTo>
                <a:lnTo>
                  <a:pt x="99266" y="22122"/>
                </a:lnTo>
                <a:cubicBezTo>
                  <a:pt x="100344" y="23094"/>
                  <a:pt x="101994" y="23072"/>
                  <a:pt x="103022" y="22027"/>
                </a:cubicBezTo>
                <a:cubicBezTo>
                  <a:pt x="104077" y="20950"/>
                  <a:pt x="104066" y="19227"/>
                  <a:pt x="102994" y="18166"/>
                </a:cubicBezTo>
                <a:cubicBezTo>
                  <a:pt x="102888" y="18066"/>
                  <a:pt x="102755" y="18022"/>
                  <a:pt x="102644" y="17944"/>
                </a:cubicBezTo>
                <a:cubicBezTo>
                  <a:pt x="91783" y="6894"/>
                  <a:pt x="76722" y="0"/>
                  <a:pt x="60000" y="0"/>
                </a:cubicBezTo>
                <a:cubicBezTo>
                  <a:pt x="26861" y="0"/>
                  <a:pt x="0" y="26861"/>
                  <a:pt x="0" y="60000"/>
                </a:cubicBezTo>
                <a:cubicBezTo>
                  <a:pt x="0" y="93133"/>
                  <a:pt x="26861" y="120000"/>
                  <a:pt x="60000" y="120000"/>
                </a:cubicBezTo>
                <a:cubicBezTo>
                  <a:pt x="93138" y="120000"/>
                  <a:pt x="120000" y="93133"/>
                  <a:pt x="120000" y="60000"/>
                </a:cubicBezTo>
                <a:cubicBezTo>
                  <a:pt x="120000" y="52288"/>
                  <a:pt x="118494" y="44938"/>
                  <a:pt x="115838" y="38161"/>
                </a:cubicBezTo>
                <a:cubicBezTo>
                  <a:pt x="115711" y="37744"/>
                  <a:pt x="115516" y="37338"/>
                  <a:pt x="115177" y="37005"/>
                </a:cubicBezTo>
                <a:moveTo>
                  <a:pt x="59955" y="75188"/>
                </a:moveTo>
                <a:lnTo>
                  <a:pt x="34655" y="49888"/>
                </a:lnTo>
                <a:cubicBezTo>
                  <a:pt x="34161" y="49394"/>
                  <a:pt x="33483" y="49088"/>
                  <a:pt x="32727" y="49088"/>
                </a:cubicBezTo>
                <a:cubicBezTo>
                  <a:pt x="31222" y="49088"/>
                  <a:pt x="30000" y="50311"/>
                  <a:pt x="30000" y="51816"/>
                </a:cubicBezTo>
                <a:cubicBezTo>
                  <a:pt x="30000" y="52572"/>
                  <a:pt x="30305" y="53250"/>
                  <a:pt x="30800" y="53750"/>
                </a:cubicBezTo>
                <a:lnTo>
                  <a:pt x="58072" y="81016"/>
                </a:lnTo>
                <a:cubicBezTo>
                  <a:pt x="58566" y="81511"/>
                  <a:pt x="59244" y="81816"/>
                  <a:pt x="60000" y="81816"/>
                </a:cubicBezTo>
                <a:cubicBezTo>
                  <a:pt x="60777" y="81816"/>
                  <a:pt x="61466" y="81488"/>
                  <a:pt x="61966" y="80966"/>
                </a:cubicBezTo>
                <a:lnTo>
                  <a:pt x="61972" y="80977"/>
                </a:lnTo>
                <a:lnTo>
                  <a:pt x="107516" y="33266"/>
                </a:lnTo>
                <a:cubicBezTo>
                  <a:pt x="107516" y="33272"/>
                  <a:pt x="107522" y="33277"/>
                  <a:pt x="107522" y="33283"/>
                </a:cubicBezTo>
                <a:lnTo>
                  <a:pt x="111416" y="29194"/>
                </a:lnTo>
                <a:cubicBezTo>
                  <a:pt x="111416" y="29194"/>
                  <a:pt x="111411" y="29188"/>
                  <a:pt x="111411" y="29183"/>
                </a:cubicBezTo>
                <a:lnTo>
                  <a:pt x="119244" y="20972"/>
                </a:lnTo>
                <a:lnTo>
                  <a:pt x="119238" y="20966"/>
                </a:lnTo>
                <a:cubicBezTo>
                  <a:pt x="119705" y="20477"/>
                  <a:pt x="120000" y="19816"/>
                  <a:pt x="120000" y="19088"/>
                </a:cubicBezTo>
                <a:cubicBezTo>
                  <a:pt x="120000" y="17588"/>
                  <a:pt x="118777" y="16361"/>
                  <a:pt x="117272" y="16361"/>
                </a:cubicBezTo>
                <a:cubicBezTo>
                  <a:pt x="116494" y="16361"/>
                  <a:pt x="115800" y="16694"/>
                  <a:pt x="115305" y="17216"/>
                </a:cubicBezTo>
                <a:lnTo>
                  <a:pt x="115300" y="17205"/>
                </a:lnTo>
                <a:lnTo>
                  <a:pt x="108294" y="24550"/>
                </a:lnTo>
                <a:cubicBezTo>
                  <a:pt x="108288" y="24544"/>
                  <a:pt x="108283" y="24533"/>
                  <a:pt x="108277" y="24527"/>
                </a:cubicBezTo>
                <a:lnTo>
                  <a:pt x="104472" y="28516"/>
                </a:lnTo>
                <a:cubicBezTo>
                  <a:pt x="104477" y="28522"/>
                  <a:pt x="104483" y="28533"/>
                  <a:pt x="104483" y="28538"/>
                </a:cubicBezTo>
                <a:cubicBezTo>
                  <a:pt x="104483" y="28538"/>
                  <a:pt x="59955" y="75188"/>
                  <a:pt x="59955" y="7518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2"/>
          <p:cNvSpPr txBox="1"/>
          <p:nvPr>
            <p:ph type="title"/>
          </p:nvPr>
        </p:nvSpPr>
        <p:spPr>
          <a:xfrm>
            <a:off x="1109064" y="1108986"/>
            <a:ext cx="221817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b="0" lang="vi-VN">
                <a:solidFill>
                  <a:srgbClr val="0D0D0D"/>
                </a:solidFill>
                <a:latin typeface="Manrope ExtraBold"/>
                <a:ea typeface="Manrope ExtraBold"/>
                <a:cs typeface="Manrope ExtraBold"/>
                <a:sym typeface="Manrope ExtraBold"/>
              </a:rPr>
              <a:t>Timeline</a:t>
            </a:r>
            <a:endParaRPr b="0">
              <a:solidFill>
                <a:srgbClr val="0D0D0D"/>
              </a:solidFill>
              <a:latin typeface="Manrope ExtraBold"/>
              <a:ea typeface="Manrope ExtraBold"/>
              <a:cs typeface="Manrope ExtraBold"/>
              <a:sym typeface="Manrope ExtraBold"/>
            </a:endParaRPr>
          </a:p>
        </p:txBody>
      </p:sp>
      <p:cxnSp>
        <p:nvCxnSpPr>
          <p:cNvPr id="271" name="Google Shape;271;p12"/>
          <p:cNvCxnSpPr/>
          <p:nvPr/>
        </p:nvCxnSpPr>
        <p:spPr>
          <a:xfrm>
            <a:off x="1155876" y="2761226"/>
            <a:ext cx="22043100" cy="462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diamond"/>
            <a:tailEnd len="med" w="med" type="triangle"/>
          </a:ln>
        </p:spPr>
      </p:cxnSp>
      <p:sp>
        <p:nvSpPr>
          <p:cNvPr id="272" name="Google Shape;272;p12"/>
          <p:cNvSpPr txBox="1"/>
          <p:nvPr/>
        </p:nvSpPr>
        <p:spPr>
          <a:xfrm>
            <a:off x="4646425" y="3105150"/>
            <a:ext cx="35607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55425" lIns="0" spcFirstLastPara="1" rIns="110875" wrap="square" tIns="55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vi-VN" sz="2200"/>
              <a:t>February 15 → March 15</a:t>
            </a:r>
            <a:br>
              <a:rPr b="1" lang="vi-VN" sz="2200"/>
            </a:br>
            <a:r>
              <a:rPr lang="vi-VN" sz="2200"/>
              <a:t> </a:t>
            </a:r>
            <a:r>
              <a:rPr b="1" lang="vi-VN" sz="2200"/>
              <a:t>Sprint 1</a:t>
            </a:r>
            <a:endParaRPr b="1" sz="2200"/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Develop user registration &amp; authentication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Implement bus route search and scheduling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Build initial database and backend APIs</a:t>
            </a:r>
            <a:endParaRPr sz="2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2200"/>
          </a:p>
        </p:txBody>
      </p:sp>
      <p:sp>
        <p:nvSpPr>
          <p:cNvPr id="273" name="Google Shape;273;p12"/>
          <p:cNvSpPr/>
          <p:nvPr/>
        </p:nvSpPr>
        <p:spPr>
          <a:xfrm>
            <a:off x="12421506" y="2495218"/>
            <a:ext cx="537000" cy="537000"/>
          </a:xfrm>
          <a:prstGeom prst="ellipse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110875" lIns="110875" spcFirstLastPara="1" rIns="110875" wrap="square" tIns="110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12"/>
          <p:cNvSpPr/>
          <p:nvPr/>
        </p:nvSpPr>
        <p:spPr>
          <a:xfrm>
            <a:off x="16192320" y="2495218"/>
            <a:ext cx="537000" cy="537000"/>
          </a:xfrm>
          <a:prstGeom prst="ellipse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110875" lIns="110875" spcFirstLastPara="1" rIns="110875" wrap="square" tIns="110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2"/>
          <p:cNvSpPr/>
          <p:nvPr/>
        </p:nvSpPr>
        <p:spPr>
          <a:xfrm>
            <a:off x="4879878" y="2495218"/>
            <a:ext cx="537000" cy="537000"/>
          </a:xfrm>
          <a:prstGeom prst="ellipse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110875" lIns="110875" spcFirstLastPara="1" rIns="110875" wrap="square" tIns="110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2"/>
          <p:cNvSpPr/>
          <p:nvPr/>
        </p:nvSpPr>
        <p:spPr>
          <a:xfrm>
            <a:off x="8650692" y="2495218"/>
            <a:ext cx="537000" cy="537000"/>
          </a:xfrm>
          <a:prstGeom prst="ellipse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110875" lIns="110875" spcFirstLastPara="1" rIns="110875" wrap="square" tIns="110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2"/>
          <p:cNvSpPr txBox="1"/>
          <p:nvPr/>
        </p:nvSpPr>
        <p:spPr>
          <a:xfrm>
            <a:off x="8650692" y="3105161"/>
            <a:ext cx="33273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55425" lIns="0" spcFirstLastPara="1" rIns="110875" wrap="square" tIns="55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vi-VN" sz="2200"/>
              <a:t>March 20 → April 15</a:t>
            </a:r>
            <a:br>
              <a:rPr b="1" lang="vi-VN" sz="2200"/>
            </a:br>
            <a:r>
              <a:rPr lang="vi-VN" sz="2200"/>
              <a:t> </a:t>
            </a:r>
            <a:r>
              <a:rPr b="1" lang="vi-VN" sz="2200"/>
              <a:t>Sprint 2</a:t>
            </a:r>
            <a:endParaRPr b="1" sz="2200"/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Develop ticket booking and seat selection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Integrate online payment system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Implement booking history and cancellation policies</a:t>
            </a:r>
            <a:endParaRPr sz="2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2200"/>
          </a:p>
        </p:txBody>
      </p:sp>
      <p:sp>
        <p:nvSpPr>
          <p:cNvPr id="278" name="Google Shape;278;p12"/>
          <p:cNvSpPr txBox="1"/>
          <p:nvPr/>
        </p:nvSpPr>
        <p:spPr>
          <a:xfrm>
            <a:off x="12421506" y="3105161"/>
            <a:ext cx="33273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55425" lIns="0" spcFirstLastPara="1" rIns="110875" wrap="square" tIns="55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vi-VN" sz="2200"/>
              <a:t>April 20 → May 15</a:t>
            </a:r>
            <a:br>
              <a:rPr b="1" lang="vi-VN" sz="2200"/>
            </a:br>
            <a:r>
              <a:rPr lang="vi-VN" sz="2200"/>
              <a:t> </a:t>
            </a:r>
            <a:r>
              <a:rPr b="1" lang="vi-VN" sz="2200"/>
              <a:t>Sprint 3</a:t>
            </a:r>
            <a:endParaRPr b="1" sz="2200"/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Improve UI/UX based on feedback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Add notification system for bus arrival times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Optimize system performance and security</a:t>
            </a:r>
            <a:endParaRPr sz="2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2200"/>
          </a:p>
        </p:txBody>
      </p:sp>
      <p:sp>
        <p:nvSpPr>
          <p:cNvPr id="279" name="Google Shape;279;p12"/>
          <p:cNvSpPr txBox="1"/>
          <p:nvPr/>
        </p:nvSpPr>
        <p:spPr>
          <a:xfrm>
            <a:off x="16192320" y="3105161"/>
            <a:ext cx="33273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55425" lIns="0" spcFirstLastPara="1" rIns="110875" wrap="square" tIns="55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vi-VN" sz="2200"/>
              <a:t>May 20 → June 30</a:t>
            </a:r>
            <a:br>
              <a:rPr b="1" lang="vi-VN" sz="2200"/>
            </a:br>
            <a:r>
              <a:rPr lang="vi-VN" sz="2200"/>
              <a:t> </a:t>
            </a:r>
            <a:r>
              <a:rPr b="1" lang="vi-VN" sz="2200"/>
              <a:t>Sprint 4</a:t>
            </a:r>
            <a:endParaRPr b="1" sz="2200"/>
          </a:p>
          <a:p>
            <a:pPr indent="-3683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Conduct system testing (QA &amp; UAT)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Fix critical bugs and optimize performance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Prepare deployment documentation</a:t>
            </a:r>
            <a:endParaRPr sz="2200"/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2200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80" name="Google Shape;280;p12"/>
          <p:cNvSpPr/>
          <p:nvPr/>
        </p:nvSpPr>
        <p:spPr>
          <a:xfrm>
            <a:off x="1109064" y="2495218"/>
            <a:ext cx="537000" cy="537000"/>
          </a:xfrm>
          <a:prstGeom prst="ellipse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110875" lIns="110875" spcFirstLastPara="1" rIns="110875" wrap="square" tIns="110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12"/>
          <p:cNvSpPr txBox="1"/>
          <p:nvPr/>
        </p:nvSpPr>
        <p:spPr>
          <a:xfrm>
            <a:off x="875726" y="3105150"/>
            <a:ext cx="35607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55425" lIns="0" spcFirstLastPara="1" rIns="110875" wrap="square" tIns="55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vi-VN" sz="2200"/>
              <a:t>February 1 → February 7</a:t>
            </a:r>
            <a:br>
              <a:rPr b="1" lang="vi-VN" sz="2200"/>
            </a:br>
            <a:r>
              <a:rPr lang="vi-VN" sz="2200"/>
              <a:t> </a:t>
            </a:r>
            <a:r>
              <a:rPr b="1" lang="vi-VN" sz="2200"/>
              <a:t>Sprint 0 - Warm up</a:t>
            </a:r>
            <a:endParaRPr b="1" sz="2200"/>
          </a:p>
          <a:p>
            <a:pPr indent="-3683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Gather customer requirements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Define project scope and goals</a:t>
            </a:r>
            <a:endParaRPr sz="2200"/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Set up development environment</a:t>
            </a:r>
            <a:endParaRPr sz="2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2200"/>
          </a:p>
        </p:txBody>
      </p:sp>
      <p:sp>
        <p:nvSpPr>
          <p:cNvPr id="282" name="Google Shape;282;p12"/>
          <p:cNvSpPr/>
          <p:nvPr/>
        </p:nvSpPr>
        <p:spPr>
          <a:xfrm>
            <a:off x="19963134" y="2495218"/>
            <a:ext cx="537000" cy="537000"/>
          </a:xfrm>
          <a:prstGeom prst="ellipse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110875" lIns="110875" spcFirstLastPara="1" rIns="110875" wrap="square" tIns="110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2"/>
          <p:cNvSpPr txBox="1"/>
          <p:nvPr/>
        </p:nvSpPr>
        <p:spPr>
          <a:xfrm>
            <a:off x="19963134" y="3105161"/>
            <a:ext cx="3327300" cy="9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55425" lIns="0" spcFirstLastPara="1" rIns="110875" wrap="square" tIns="55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vi-VN" sz="2200"/>
              <a:t>July 1 → July 31</a:t>
            </a:r>
            <a:br>
              <a:rPr b="1" lang="vi-VN" sz="2200"/>
            </a:br>
            <a:r>
              <a:rPr lang="vi-VN" sz="2200"/>
              <a:t> </a:t>
            </a:r>
            <a:r>
              <a:rPr b="1" lang="vi-VN" sz="2200"/>
              <a:t>Final Sprint</a:t>
            </a:r>
            <a:endParaRPr b="1" sz="2200"/>
          </a:p>
          <a:p>
            <a:pPr indent="-3683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Deploy the system for public use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Provide training and support</a:t>
            </a:r>
            <a:endParaRPr sz="2200"/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vi-VN" sz="2200"/>
              <a:t>Conduct project review and closure</a:t>
            </a:r>
            <a:endParaRPr sz="2200"/>
          </a:p>
          <a:p>
            <a:pPr indent="0" lvl="0" marL="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1" sz="2200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"/>
          <p:cNvSpPr txBox="1"/>
          <p:nvPr>
            <p:ph type="title"/>
          </p:nvPr>
        </p:nvSpPr>
        <p:spPr>
          <a:xfrm>
            <a:off x="1109064" y="1108986"/>
            <a:ext cx="221817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b="0" lang="vi-VN">
                <a:solidFill>
                  <a:srgbClr val="0D0D0D"/>
                </a:solidFill>
                <a:latin typeface="Manrope ExtraBold"/>
                <a:ea typeface="Manrope ExtraBold"/>
                <a:cs typeface="Manrope ExtraBold"/>
                <a:sym typeface="Manrope ExtraBold"/>
              </a:rPr>
              <a:t>Software Tools</a:t>
            </a:r>
            <a:endParaRPr b="0">
              <a:solidFill>
                <a:srgbClr val="0D0D0D"/>
              </a:solidFill>
              <a:latin typeface="Manrope ExtraBold"/>
              <a:ea typeface="Manrope ExtraBold"/>
              <a:cs typeface="Manrope ExtraBold"/>
              <a:sym typeface="Manrope ExtraBold"/>
            </a:endParaRPr>
          </a:p>
        </p:txBody>
      </p:sp>
      <p:sp>
        <p:nvSpPr>
          <p:cNvPr id="289" name="Google Shape;289;p13"/>
          <p:cNvSpPr txBox="1"/>
          <p:nvPr/>
        </p:nvSpPr>
        <p:spPr>
          <a:xfrm>
            <a:off x="1109064" y="3461185"/>
            <a:ext cx="6579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vi-VN" sz="3600" u="none" cap="none" strike="noStrike">
                <a:solidFill>
                  <a:srgbClr val="000000"/>
                </a:solidFill>
                <a:latin typeface="Manrope"/>
                <a:ea typeface="Manrope"/>
                <a:cs typeface="Manrope"/>
                <a:sym typeface="Manrope"/>
              </a:rPr>
              <a:t>Tasks/Defects Management</a:t>
            </a:r>
            <a:endParaRPr b="0" i="0" sz="2200" u="none" cap="none" strike="noStrike">
              <a:solidFill>
                <a:srgbClr val="4C06B7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pic>
        <p:nvPicPr>
          <p:cNvPr id="290" name="Google Shape;290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86308" y="4479370"/>
            <a:ext cx="3399761" cy="107333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3"/>
          <p:cNvSpPr txBox="1"/>
          <p:nvPr/>
        </p:nvSpPr>
        <p:spPr>
          <a:xfrm>
            <a:off x="16627982" y="7845494"/>
            <a:ext cx="6067500" cy="6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55425" lIns="110875" spcFirstLastPara="1" rIns="110875" wrap="square" tIns="55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vi-VN" sz="3600" u="none" cap="none" strike="noStrike">
                <a:solidFill>
                  <a:srgbClr val="000000"/>
                </a:solidFill>
                <a:latin typeface="Manrope"/>
                <a:ea typeface="Manrope"/>
                <a:cs typeface="Manrope"/>
                <a:sym typeface="Manrope"/>
              </a:rPr>
              <a:t>Design</a:t>
            </a:r>
            <a:endParaRPr b="0" i="0" sz="2100" u="none" cap="none" strike="noStrike">
              <a:solidFill>
                <a:srgbClr val="4C06B7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pic>
        <p:nvPicPr>
          <p:cNvPr id="292" name="Google Shape;292;p13"/>
          <p:cNvPicPr preferRelativeResize="0"/>
          <p:nvPr/>
        </p:nvPicPr>
        <p:blipFill rotWithShape="1">
          <a:blip r:embed="rId4">
            <a:alphaModFix/>
          </a:blip>
          <a:srcRect b="15131" l="1868" r="-11782" t="18294"/>
          <a:stretch/>
        </p:blipFill>
        <p:spPr>
          <a:xfrm>
            <a:off x="16795000" y="9014650"/>
            <a:ext cx="3994023" cy="1292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3"/>
          <p:cNvPicPr preferRelativeResize="0"/>
          <p:nvPr/>
        </p:nvPicPr>
        <p:blipFill rotWithShape="1">
          <a:blip r:embed="rId5">
            <a:alphaModFix/>
          </a:blip>
          <a:srcRect b="14231" l="5035" r="6770" t="11683"/>
          <a:stretch/>
        </p:blipFill>
        <p:spPr>
          <a:xfrm>
            <a:off x="1109064" y="8996928"/>
            <a:ext cx="3994032" cy="1409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3"/>
          <p:cNvPicPr preferRelativeResize="0"/>
          <p:nvPr/>
        </p:nvPicPr>
        <p:blipFill rotWithShape="1">
          <a:blip r:embed="rId6">
            <a:alphaModFix/>
          </a:blip>
          <a:srcRect b="11238" l="7006" r="7967" t="12150"/>
          <a:stretch/>
        </p:blipFill>
        <p:spPr>
          <a:xfrm>
            <a:off x="9408045" y="8742027"/>
            <a:ext cx="2029745" cy="1695589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13"/>
          <p:cNvSpPr txBox="1"/>
          <p:nvPr/>
        </p:nvSpPr>
        <p:spPr>
          <a:xfrm>
            <a:off x="9404634" y="3461185"/>
            <a:ext cx="6579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vi-VN" sz="36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Communication</a:t>
            </a:r>
            <a:endParaRPr b="0" i="0" sz="2200" u="none" cap="none" strike="noStrike">
              <a:solidFill>
                <a:srgbClr val="0D0D0D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296" name="Google Shape;296;p13"/>
          <p:cNvSpPr txBox="1"/>
          <p:nvPr/>
        </p:nvSpPr>
        <p:spPr>
          <a:xfrm>
            <a:off x="1109064" y="7845494"/>
            <a:ext cx="6260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vi-VN" sz="3600" u="none" cap="none" strike="noStrike">
                <a:solidFill>
                  <a:srgbClr val="000000"/>
                </a:solidFill>
                <a:latin typeface="Manrope"/>
                <a:ea typeface="Manrope"/>
                <a:cs typeface="Manrope"/>
                <a:sym typeface="Manrope"/>
              </a:rPr>
              <a:t>Documentation</a:t>
            </a:r>
            <a:endParaRPr b="0" i="0" sz="2200" u="none" cap="none" strike="noStrike">
              <a:solidFill>
                <a:srgbClr val="4C06B7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297" name="Google Shape;297;p13"/>
          <p:cNvSpPr txBox="1"/>
          <p:nvPr/>
        </p:nvSpPr>
        <p:spPr>
          <a:xfrm>
            <a:off x="9408045" y="7845494"/>
            <a:ext cx="5431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vi-VN" sz="36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Source code</a:t>
            </a:r>
            <a:endParaRPr b="0" i="0" sz="2200" u="none" cap="none" strike="noStrike">
              <a:solidFill>
                <a:srgbClr val="0D0D0D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pic>
        <p:nvPicPr>
          <p:cNvPr id="298" name="Google Shape;298;p1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005900" y="4888041"/>
            <a:ext cx="3952875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13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8997093" y="4208757"/>
            <a:ext cx="2851664" cy="214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4" name="Google Shape;304;p14"/>
          <p:cNvGraphicFramePr/>
          <p:nvPr/>
        </p:nvGraphicFramePr>
        <p:xfrm>
          <a:off x="1790433" y="3615350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{4F56E3F2-8A08-4391-9BF4-896027DE1405}</a:tableStyleId>
              </a:tblPr>
              <a:tblGrid>
                <a:gridCol w="1008175"/>
                <a:gridCol w="19786500"/>
              </a:tblGrid>
              <a:tr h="1120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No.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5F0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Requirement Description</a:t>
                      </a:r>
                      <a:endParaRPr sz="1400" u="none" cap="none" strike="noStrike"/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5F06"/>
                    </a:solidFill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1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04E4E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The service will be alive with 10000 requests at the same time.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2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The system must support real-time bus tracking and estimated arrival times.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3F3"/>
                    </a:solidFill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3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Users should be able to book, cancel, and modify tickets within the app.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4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The platform must integrate secure online payment methods (credit card, e-wallets, etc.).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3F3"/>
                    </a:solidFill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5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The application should provide multilingual support, including Vietnamese and English.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6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The system must send notifications for ticket confirmation, reminders, and updates.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3F3"/>
                    </a:solidFill>
                  </a:tcPr>
                </a:tc>
              </a:tr>
            </a:tbl>
          </a:graphicData>
        </a:graphic>
      </p:graphicFrame>
      <p:sp>
        <p:nvSpPr>
          <p:cNvPr id="305" name="Google Shape;305;p14"/>
          <p:cNvSpPr txBox="1"/>
          <p:nvPr/>
        </p:nvSpPr>
        <p:spPr>
          <a:xfrm>
            <a:off x="1788875" y="2345352"/>
            <a:ext cx="20790000" cy="9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6700"/>
              <a:buFont typeface="Roboto"/>
              <a:buNone/>
            </a:pPr>
            <a:r>
              <a:rPr b="1" i="0" lang="vi-VN" sz="6700" u="none" cap="none" strike="noStrike">
                <a:solidFill>
                  <a:srgbClr val="1C1D22"/>
                </a:solidFill>
                <a:latin typeface="Roboto"/>
                <a:ea typeface="Roboto"/>
                <a:cs typeface="Roboto"/>
                <a:sym typeface="Roboto"/>
              </a:rPr>
              <a:t>HIGH LEVEL REQUIREMENTS</a:t>
            </a:r>
            <a:endParaRPr b="1" i="0" sz="6700" u="none" cap="none" strike="noStrike">
              <a:solidFill>
                <a:srgbClr val="1C1D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0" name="Google Shape;310;p16"/>
          <p:cNvGraphicFramePr/>
          <p:nvPr/>
        </p:nvGraphicFramePr>
        <p:xfrm>
          <a:off x="1790433" y="3615350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{4F56E3F2-8A08-4391-9BF4-896027DE1405}</a:tableStyleId>
              </a:tblPr>
              <a:tblGrid>
                <a:gridCol w="7686075"/>
                <a:gridCol w="13108600"/>
              </a:tblGrid>
              <a:tr h="1120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Risk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5F0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Mitigation</a:t>
                      </a:r>
                      <a:endParaRPr sz="1400" u="none" cap="none" strike="noStrike"/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5F06"/>
                    </a:solidFill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Server down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04E4E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Backup configuration of routers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Traffic overload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Implement load balancing and scale up as needed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3F3"/>
                    </a:solidFill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Payment system failure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Set up backup payment methods and monitor transactions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User data leakage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Encrypt data and enhance system security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3F3"/>
                    </a:solidFill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Users encountering booking errors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Establish 24/7 customer support and conduct thorough testing before deployment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120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solidFill>
                            <a:schemeClr val="dk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Bus delays or schedule changes</a:t>
                      </a:r>
                      <a:endParaRPr sz="2500">
                        <a:solidFill>
                          <a:schemeClr val="dk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Integrate real-time notification system for passengers</a:t>
                      </a:r>
                      <a:endParaRPr sz="2500"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311" name="Google Shape;311;p16"/>
          <p:cNvSpPr txBox="1"/>
          <p:nvPr/>
        </p:nvSpPr>
        <p:spPr>
          <a:xfrm>
            <a:off x="1788875" y="2345352"/>
            <a:ext cx="20790000" cy="9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6700"/>
              <a:buFont typeface="Roboto"/>
              <a:buNone/>
            </a:pPr>
            <a:r>
              <a:rPr b="1" i="0" lang="vi-VN" sz="6700" u="none" cap="none" strike="noStrike">
                <a:solidFill>
                  <a:srgbClr val="1C1D22"/>
                </a:solidFill>
                <a:latin typeface="Roboto"/>
                <a:ea typeface="Roboto"/>
                <a:cs typeface="Roboto"/>
                <a:sym typeface="Roboto"/>
              </a:rPr>
              <a:t>RISKS &amp; MITIGATION</a:t>
            </a:r>
            <a:endParaRPr b="1" i="0" sz="6700" u="none" cap="none" strike="noStrike">
              <a:solidFill>
                <a:srgbClr val="1C1D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gradFill>
          <a:gsLst>
            <a:gs pos="0">
              <a:srgbClr val="F18D3F"/>
            </a:gs>
            <a:gs pos="100000">
              <a:srgbClr val="9C4E12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8"/>
          <p:cNvSpPr txBox="1"/>
          <p:nvPr>
            <p:ph type="title"/>
          </p:nvPr>
        </p:nvSpPr>
        <p:spPr>
          <a:xfrm>
            <a:off x="6394491" y="6178528"/>
            <a:ext cx="10811700" cy="13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6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b="0" lang="vi-VN" sz="87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rPr>
              <a:t>Thank you!</a:t>
            </a:r>
            <a:endParaRPr b="0" sz="580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"/>
          <p:cNvSpPr/>
          <p:nvPr/>
        </p:nvSpPr>
        <p:spPr>
          <a:xfrm>
            <a:off x="0" y="0"/>
            <a:ext cx="12338223" cy="13742332"/>
          </a:xfrm>
          <a:prstGeom prst="rect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3593294" y="5375632"/>
            <a:ext cx="8572501" cy="15704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OVERVIEW</a:t>
            </a:r>
            <a:endParaRPr b="1" i="0" sz="3200" u="none" cap="none" strike="noStrike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8" name="Google Shape;48;p2"/>
          <p:cNvSpPr txBox="1"/>
          <p:nvPr>
            <p:ph idx="4294967295" type="ctrTitle"/>
          </p:nvPr>
        </p:nvSpPr>
        <p:spPr>
          <a:xfrm>
            <a:off x="1458843" y="3063481"/>
            <a:ext cx="8572501" cy="2540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700"/>
              <a:buFont typeface="Roboto"/>
              <a:buNone/>
            </a:pPr>
            <a:r>
              <a:rPr b="1" i="0" lang="vi-VN" sz="67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AGENDA</a:t>
            </a:r>
            <a:endParaRPr b="1" i="0" sz="8900" u="none" cap="none" strike="noStrike">
              <a:solidFill>
                <a:schemeClr val="dk1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9" name="Google Shape;49;p2"/>
          <p:cNvSpPr/>
          <p:nvPr/>
        </p:nvSpPr>
        <p:spPr>
          <a:xfrm>
            <a:off x="148883" y="13053781"/>
            <a:ext cx="628357" cy="546101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</a:pPr>
            <a:fld id="{00000000-1234-1234-1234-123412341234}" type="slidenum">
              <a:rPr b="0" i="0" lang="vi-VN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r>
              <a:rPr b="0" i="0" lang="vi-VN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rPr>
              <a:t>￼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"/>
          <p:cNvSpPr/>
          <p:nvPr/>
        </p:nvSpPr>
        <p:spPr>
          <a:xfrm>
            <a:off x="1861170" y="5036262"/>
            <a:ext cx="1079501" cy="107971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3593294" y="7422622"/>
            <a:ext cx="8572501" cy="15704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TEAM STRUCTURE</a:t>
            </a:r>
            <a:endParaRPr b="1" i="0" sz="3200" u="none" cap="none" strike="noStrike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1861171" y="7083252"/>
            <a:ext cx="1079501" cy="1079710"/>
          </a:xfrm>
          <a:prstGeom prst="rect">
            <a:avLst/>
          </a:prstGeom>
          <a:solidFill>
            <a:srgbClr val="8D8AA8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15649295" y="7422622"/>
            <a:ext cx="7333316" cy="15720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HIGH LEVEL SCHEDULE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13942572" y="7083253"/>
            <a:ext cx="1079501" cy="1079710"/>
          </a:xfrm>
          <a:prstGeom prst="rect">
            <a:avLst/>
          </a:prstGeom>
          <a:solidFill>
            <a:srgbClr val="E2CDA9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15674695" y="5375632"/>
            <a:ext cx="7282516" cy="15720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COMMUNICATION WORKFLOW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2"/>
          <p:cNvSpPr/>
          <p:nvPr/>
        </p:nvSpPr>
        <p:spPr>
          <a:xfrm>
            <a:off x="13942572" y="5036262"/>
            <a:ext cx="1079501" cy="1079710"/>
          </a:xfrm>
          <a:prstGeom prst="rect">
            <a:avLst/>
          </a:prstGeom>
          <a:solidFill>
            <a:srgbClr val="788E9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15674695" y="9473916"/>
            <a:ext cx="7333316" cy="15720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HIGH LEVEL REQUIREMENT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13942572" y="9134547"/>
            <a:ext cx="1079501" cy="1079710"/>
          </a:xfrm>
          <a:prstGeom prst="rect">
            <a:avLst/>
          </a:prstGeom>
          <a:solidFill>
            <a:srgbClr val="E2CDA9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9" name="Google Shape;59;p2"/>
          <p:cNvSpPr/>
          <p:nvPr/>
        </p:nvSpPr>
        <p:spPr>
          <a:xfrm>
            <a:off x="3593294" y="9473916"/>
            <a:ext cx="7333315" cy="15720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HUMAN RESOURCE</a:t>
            </a:r>
            <a:endParaRPr b="1" i="0" sz="3200" u="none" cap="none" strike="noStrike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60" name="Google Shape;60;p2"/>
          <p:cNvSpPr/>
          <p:nvPr/>
        </p:nvSpPr>
        <p:spPr>
          <a:xfrm>
            <a:off x="1861170" y="9134546"/>
            <a:ext cx="1079501" cy="1079710"/>
          </a:xfrm>
          <a:prstGeom prst="rect">
            <a:avLst/>
          </a:prstGeom>
          <a:solidFill>
            <a:srgbClr val="E2CDA9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148883" y="13044703"/>
            <a:ext cx="628357" cy="564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oboto"/>
              <a:buNone/>
            </a:pPr>
            <a:fld id="{00000000-1234-1234-1234-123412341234}" type="slidenum">
              <a:rPr b="0" i="0" lang="vi-VN" sz="3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4800" u="none" cap="none" strike="noStrik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3593294" y="11526807"/>
            <a:ext cx="7333315" cy="15720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ROLES &amp; RESPONSIBILITIES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1861170" y="11187437"/>
            <a:ext cx="1079501" cy="1079710"/>
          </a:xfrm>
          <a:prstGeom prst="rect">
            <a:avLst/>
          </a:prstGeom>
          <a:solidFill>
            <a:srgbClr val="E2CDA9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13942572" y="11189034"/>
            <a:ext cx="1079501" cy="1079710"/>
          </a:xfrm>
          <a:prstGeom prst="rect">
            <a:avLst/>
          </a:prstGeom>
          <a:solidFill>
            <a:srgbClr val="8D8AA8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15674695" y="11526807"/>
            <a:ext cx="7333316" cy="15720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RISKS &amp; MITIGATION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"/>
          <p:cNvSpPr/>
          <p:nvPr/>
        </p:nvSpPr>
        <p:spPr>
          <a:xfrm>
            <a:off x="0" y="-13166"/>
            <a:ext cx="7620001" cy="13742332"/>
          </a:xfrm>
          <a:prstGeom prst="rect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1" name="Google Shape;71;p3"/>
          <p:cNvSpPr/>
          <p:nvPr/>
        </p:nvSpPr>
        <p:spPr>
          <a:xfrm>
            <a:off x="10771196" y="6940068"/>
            <a:ext cx="5016501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PROJECT TYPE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72" name="Google Shape;72;p3"/>
          <p:cNvSpPr/>
          <p:nvPr/>
        </p:nvSpPr>
        <p:spPr>
          <a:xfrm>
            <a:off x="10771196" y="7559829"/>
            <a:ext cx="4905749" cy="945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Roboto"/>
              <a:buNone/>
            </a:pPr>
            <a:r>
              <a:rPr lang="vi-VN" sz="2400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SOFTWARE PROJECT</a:t>
            </a:r>
            <a:endParaRPr b="0" i="0" sz="2400" u="none" cap="none" strike="noStrike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3" name="Google Shape;73;p3"/>
          <p:cNvSpPr/>
          <p:nvPr/>
        </p:nvSpPr>
        <p:spPr>
          <a:xfrm>
            <a:off x="9409019" y="6940068"/>
            <a:ext cx="1016001" cy="1016001"/>
          </a:xfrm>
          <a:prstGeom prst="ellipse">
            <a:avLst/>
          </a:prstGeom>
          <a:solidFill>
            <a:srgbClr val="AFAFA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9847747" y="7257568"/>
            <a:ext cx="138547" cy="381001"/>
          </a:xfrm>
          <a:custGeom>
            <a:rect b="b" l="l" r="r" t="t"/>
            <a:pathLst>
              <a:path extrusionOk="0" h="120000" w="120000">
                <a:moveTo>
                  <a:pt x="60000" y="113133"/>
                </a:moveTo>
                <a:lnTo>
                  <a:pt x="15577" y="94672"/>
                </a:lnTo>
                <a:lnTo>
                  <a:pt x="50788" y="30655"/>
                </a:lnTo>
                <a:lnTo>
                  <a:pt x="54461" y="31800"/>
                </a:lnTo>
                <a:cubicBezTo>
                  <a:pt x="54772" y="31927"/>
                  <a:pt x="55138" y="32022"/>
                  <a:pt x="55505" y="32127"/>
                </a:cubicBezTo>
                <a:lnTo>
                  <a:pt x="56277" y="32366"/>
                </a:lnTo>
                <a:lnTo>
                  <a:pt x="56338" y="32333"/>
                </a:lnTo>
                <a:cubicBezTo>
                  <a:pt x="57438" y="32561"/>
                  <a:pt x="58638" y="32727"/>
                  <a:pt x="60000" y="32727"/>
                </a:cubicBezTo>
                <a:cubicBezTo>
                  <a:pt x="61361" y="32727"/>
                  <a:pt x="62561" y="32561"/>
                  <a:pt x="63661" y="32333"/>
                </a:cubicBezTo>
                <a:lnTo>
                  <a:pt x="63722" y="32366"/>
                </a:lnTo>
                <a:lnTo>
                  <a:pt x="64494" y="32127"/>
                </a:lnTo>
                <a:cubicBezTo>
                  <a:pt x="64861" y="32022"/>
                  <a:pt x="65227" y="31927"/>
                  <a:pt x="65538" y="31800"/>
                </a:cubicBezTo>
                <a:lnTo>
                  <a:pt x="69205" y="30655"/>
                </a:lnTo>
                <a:lnTo>
                  <a:pt x="79350" y="49088"/>
                </a:lnTo>
                <a:lnTo>
                  <a:pt x="60000" y="49088"/>
                </a:lnTo>
                <a:cubicBezTo>
                  <a:pt x="55855" y="49088"/>
                  <a:pt x="52500" y="50311"/>
                  <a:pt x="52500" y="51816"/>
                </a:cubicBezTo>
                <a:cubicBezTo>
                  <a:pt x="52500" y="53327"/>
                  <a:pt x="55855" y="54544"/>
                  <a:pt x="60000" y="54544"/>
                </a:cubicBezTo>
                <a:lnTo>
                  <a:pt x="82355" y="54544"/>
                </a:lnTo>
                <a:lnTo>
                  <a:pt x="104422" y="94672"/>
                </a:lnTo>
                <a:cubicBezTo>
                  <a:pt x="104422" y="94672"/>
                  <a:pt x="60000" y="113133"/>
                  <a:pt x="60000" y="113133"/>
                </a:cubicBezTo>
                <a:close/>
                <a:moveTo>
                  <a:pt x="15422" y="12577"/>
                </a:moveTo>
                <a:cubicBezTo>
                  <a:pt x="18283" y="8561"/>
                  <a:pt x="37127" y="5455"/>
                  <a:pt x="60000" y="5455"/>
                </a:cubicBezTo>
                <a:cubicBezTo>
                  <a:pt x="82872" y="5455"/>
                  <a:pt x="101711" y="8561"/>
                  <a:pt x="104583" y="12577"/>
                </a:cubicBezTo>
                <a:lnTo>
                  <a:pt x="60000" y="26472"/>
                </a:lnTo>
                <a:cubicBezTo>
                  <a:pt x="60000" y="26472"/>
                  <a:pt x="15422" y="12577"/>
                  <a:pt x="15422" y="12577"/>
                </a:cubicBezTo>
                <a:close/>
                <a:moveTo>
                  <a:pt x="119727" y="94966"/>
                </a:moveTo>
                <a:lnTo>
                  <a:pt x="119877" y="94961"/>
                </a:lnTo>
                <a:lnTo>
                  <a:pt x="97638" y="54544"/>
                </a:lnTo>
                <a:lnTo>
                  <a:pt x="105000" y="54544"/>
                </a:lnTo>
                <a:cubicBezTo>
                  <a:pt x="109144" y="54544"/>
                  <a:pt x="112500" y="53327"/>
                  <a:pt x="112500" y="51816"/>
                </a:cubicBezTo>
                <a:cubicBezTo>
                  <a:pt x="112500" y="50311"/>
                  <a:pt x="109144" y="49088"/>
                  <a:pt x="105000" y="49088"/>
                </a:cubicBezTo>
                <a:lnTo>
                  <a:pt x="94644" y="49088"/>
                </a:lnTo>
                <a:lnTo>
                  <a:pt x="82377" y="26777"/>
                </a:lnTo>
                <a:lnTo>
                  <a:pt x="82227" y="26788"/>
                </a:lnTo>
                <a:cubicBezTo>
                  <a:pt x="82194" y="26733"/>
                  <a:pt x="82177" y="26683"/>
                  <a:pt x="82138" y="26627"/>
                </a:cubicBezTo>
                <a:lnTo>
                  <a:pt x="116222" y="16005"/>
                </a:lnTo>
                <a:lnTo>
                  <a:pt x="116161" y="15966"/>
                </a:lnTo>
                <a:cubicBezTo>
                  <a:pt x="118416" y="15494"/>
                  <a:pt x="120000" y="14650"/>
                  <a:pt x="120000" y="13638"/>
                </a:cubicBezTo>
                <a:cubicBezTo>
                  <a:pt x="120000" y="6105"/>
                  <a:pt x="93133" y="0"/>
                  <a:pt x="60000" y="0"/>
                </a:cubicBezTo>
                <a:cubicBezTo>
                  <a:pt x="26866" y="0"/>
                  <a:pt x="0" y="6105"/>
                  <a:pt x="0" y="13638"/>
                </a:cubicBezTo>
                <a:cubicBezTo>
                  <a:pt x="0" y="14650"/>
                  <a:pt x="1583" y="15494"/>
                  <a:pt x="3838" y="15966"/>
                </a:cubicBezTo>
                <a:lnTo>
                  <a:pt x="3777" y="16005"/>
                </a:lnTo>
                <a:lnTo>
                  <a:pt x="37861" y="26627"/>
                </a:lnTo>
                <a:cubicBezTo>
                  <a:pt x="37822" y="26677"/>
                  <a:pt x="37805" y="26733"/>
                  <a:pt x="37772" y="26788"/>
                </a:cubicBezTo>
                <a:lnTo>
                  <a:pt x="37622" y="26777"/>
                </a:lnTo>
                <a:lnTo>
                  <a:pt x="122" y="94961"/>
                </a:lnTo>
                <a:lnTo>
                  <a:pt x="272" y="94966"/>
                </a:lnTo>
                <a:cubicBezTo>
                  <a:pt x="188" y="95127"/>
                  <a:pt x="0" y="95283"/>
                  <a:pt x="0" y="95455"/>
                </a:cubicBezTo>
                <a:cubicBezTo>
                  <a:pt x="0" y="96144"/>
                  <a:pt x="761" y="96755"/>
                  <a:pt x="1916" y="97233"/>
                </a:cubicBezTo>
                <a:lnTo>
                  <a:pt x="1861" y="97250"/>
                </a:lnTo>
                <a:lnTo>
                  <a:pt x="54361" y="119066"/>
                </a:lnTo>
                <a:lnTo>
                  <a:pt x="54416" y="119050"/>
                </a:lnTo>
                <a:cubicBezTo>
                  <a:pt x="55783" y="119622"/>
                  <a:pt x="57744" y="120000"/>
                  <a:pt x="60000" y="120000"/>
                </a:cubicBezTo>
                <a:cubicBezTo>
                  <a:pt x="62255" y="120000"/>
                  <a:pt x="64205" y="119622"/>
                  <a:pt x="65583" y="119050"/>
                </a:cubicBezTo>
                <a:lnTo>
                  <a:pt x="65638" y="119066"/>
                </a:lnTo>
                <a:lnTo>
                  <a:pt x="118138" y="97250"/>
                </a:lnTo>
                <a:lnTo>
                  <a:pt x="118083" y="97233"/>
                </a:lnTo>
                <a:cubicBezTo>
                  <a:pt x="119238" y="96755"/>
                  <a:pt x="120000" y="96144"/>
                  <a:pt x="120000" y="95455"/>
                </a:cubicBezTo>
                <a:cubicBezTo>
                  <a:pt x="120000" y="95283"/>
                  <a:pt x="119811" y="95127"/>
                  <a:pt x="119727" y="94966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10771196" y="4840092"/>
            <a:ext cx="50166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PROJECT NAME / CODE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10771199" y="5449696"/>
            <a:ext cx="39879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Roboto"/>
              <a:buNone/>
            </a:pPr>
            <a:r>
              <a:rPr lang="vi-VN" sz="2400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BUS TICKETING/ BTM-0625</a:t>
            </a:r>
            <a:endParaRPr sz="2400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Roboto"/>
              <a:buNone/>
            </a:pPr>
            <a:r>
              <a:t/>
            </a:r>
            <a:endParaRPr sz="2400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9409019" y="4840092"/>
            <a:ext cx="1016001" cy="1016001"/>
          </a:xfrm>
          <a:prstGeom prst="ellipse">
            <a:avLst/>
          </a:prstGeom>
          <a:solidFill>
            <a:srgbClr val="505360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9726519" y="5157592"/>
            <a:ext cx="381001" cy="381001"/>
          </a:xfrm>
          <a:custGeom>
            <a:rect b="b" l="l" r="r" t="t"/>
            <a:pathLst>
              <a:path extrusionOk="0" h="120000" w="120000">
                <a:moveTo>
                  <a:pt x="67466" y="101855"/>
                </a:moveTo>
                <a:lnTo>
                  <a:pt x="86572" y="38183"/>
                </a:lnTo>
                <a:lnTo>
                  <a:pt x="112044" y="38183"/>
                </a:lnTo>
                <a:cubicBezTo>
                  <a:pt x="112044" y="38183"/>
                  <a:pt x="67466" y="101855"/>
                  <a:pt x="67466" y="101855"/>
                </a:cubicBezTo>
                <a:close/>
                <a:moveTo>
                  <a:pt x="60000" y="107794"/>
                </a:moveTo>
                <a:lnTo>
                  <a:pt x="39116" y="38183"/>
                </a:lnTo>
                <a:lnTo>
                  <a:pt x="80883" y="38183"/>
                </a:lnTo>
                <a:cubicBezTo>
                  <a:pt x="80883" y="38183"/>
                  <a:pt x="60000" y="107794"/>
                  <a:pt x="60000" y="107794"/>
                </a:cubicBezTo>
                <a:close/>
                <a:moveTo>
                  <a:pt x="7955" y="38183"/>
                </a:moveTo>
                <a:lnTo>
                  <a:pt x="33427" y="38183"/>
                </a:lnTo>
                <a:lnTo>
                  <a:pt x="52533" y="101855"/>
                </a:lnTo>
                <a:cubicBezTo>
                  <a:pt x="52533" y="101855"/>
                  <a:pt x="7955" y="38183"/>
                  <a:pt x="7955" y="38183"/>
                </a:cubicBezTo>
                <a:close/>
                <a:moveTo>
                  <a:pt x="36544" y="5455"/>
                </a:moveTo>
                <a:lnTo>
                  <a:pt x="47422" y="5455"/>
                </a:lnTo>
                <a:lnTo>
                  <a:pt x="33788" y="32727"/>
                </a:lnTo>
                <a:lnTo>
                  <a:pt x="9272" y="32727"/>
                </a:lnTo>
                <a:cubicBezTo>
                  <a:pt x="9272" y="32727"/>
                  <a:pt x="36544" y="5455"/>
                  <a:pt x="36544" y="5455"/>
                </a:cubicBezTo>
                <a:close/>
                <a:moveTo>
                  <a:pt x="66516" y="5455"/>
                </a:moveTo>
                <a:lnTo>
                  <a:pt x="80150" y="32727"/>
                </a:lnTo>
                <a:lnTo>
                  <a:pt x="39850" y="32727"/>
                </a:lnTo>
                <a:lnTo>
                  <a:pt x="53483" y="5455"/>
                </a:lnTo>
                <a:cubicBezTo>
                  <a:pt x="53483" y="5455"/>
                  <a:pt x="66516" y="5455"/>
                  <a:pt x="66516" y="5455"/>
                </a:cubicBezTo>
                <a:close/>
                <a:moveTo>
                  <a:pt x="83455" y="5455"/>
                </a:moveTo>
                <a:lnTo>
                  <a:pt x="110727" y="32727"/>
                </a:lnTo>
                <a:lnTo>
                  <a:pt x="86211" y="32727"/>
                </a:lnTo>
                <a:lnTo>
                  <a:pt x="72577" y="5455"/>
                </a:lnTo>
                <a:cubicBezTo>
                  <a:pt x="72577" y="5455"/>
                  <a:pt x="83455" y="5455"/>
                  <a:pt x="83455" y="5455"/>
                </a:cubicBezTo>
                <a:close/>
                <a:moveTo>
                  <a:pt x="120000" y="35455"/>
                </a:moveTo>
                <a:cubicBezTo>
                  <a:pt x="120000" y="34844"/>
                  <a:pt x="119761" y="34305"/>
                  <a:pt x="119416" y="33850"/>
                </a:cubicBezTo>
                <a:lnTo>
                  <a:pt x="119455" y="33822"/>
                </a:lnTo>
                <a:lnTo>
                  <a:pt x="119283" y="33650"/>
                </a:lnTo>
                <a:cubicBezTo>
                  <a:pt x="119216" y="33577"/>
                  <a:pt x="119155" y="33511"/>
                  <a:pt x="119077" y="33444"/>
                </a:cubicBezTo>
                <a:lnTo>
                  <a:pt x="86727" y="1094"/>
                </a:lnTo>
                <a:lnTo>
                  <a:pt x="86688" y="1116"/>
                </a:lnTo>
                <a:cubicBezTo>
                  <a:pt x="86188" y="455"/>
                  <a:pt x="85438" y="0"/>
                  <a:pt x="84544" y="0"/>
                </a:cubicBezTo>
                <a:lnTo>
                  <a:pt x="35455" y="0"/>
                </a:lnTo>
                <a:cubicBezTo>
                  <a:pt x="34561" y="0"/>
                  <a:pt x="33811" y="455"/>
                  <a:pt x="33311" y="1116"/>
                </a:cubicBezTo>
                <a:lnTo>
                  <a:pt x="33272" y="1094"/>
                </a:lnTo>
                <a:lnTo>
                  <a:pt x="922" y="33444"/>
                </a:lnTo>
                <a:cubicBezTo>
                  <a:pt x="844" y="33511"/>
                  <a:pt x="783" y="33577"/>
                  <a:pt x="716" y="33650"/>
                </a:cubicBezTo>
                <a:lnTo>
                  <a:pt x="544" y="33822"/>
                </a:lnTo>
                <a:lnTo>
                  <a:pt x="583" y="33850"/>
                </a:lnTo>
                <a:cubicBezTo>
                  <a:pt x="238" y="34305"/>
                  <a:pt x="0" y="34844"/>
                  <a:pt x="0" y="35455"/>
                </a:cubicBezTo>
                <a:cubicBezTo>
                  <a:pt x="0" y="36105"/>
                  <a:pt x="255" y="36677"/>
                  <a:pt x="638" y="37144"/>
                </a:cubicBezTo>
                <a:lnTo>
                  <a:pt x="605" y="37166"/>
                </a:lnTo>
                <a:lnTo>
                  <a:pt x="57877" y="118988"/>
                </a:lnTo>
                <a:lnTo>
                  <a:pt x="57911" y="118961"/>
                </a:lnTo>
                <a:cubicBezTo>
                  <a:pt x="58411" y="119583"/>
                  <a:pt x="59144" y="120000"/>
                  <a:pt x="60000" y="120000"/>
                </a:cubicBezTo>
                <a:cubicBezTo>
                  <a:pt x="60855" y="120000"/>
                  <a:pt x="61588" y="119583"/>
                  <a:pt x="62088" y="118961"/>
                </a:cubicBezTo>
                <a:lnTo>
                  <a:pt x="62122" y="118988"/>
                </a:lnTo>
                <a:lnTo>
                  <a:pt x="119394" y="37166"/>
                </a:lnTo>
                <a:lnTo>
                  <a:pt x="119361" y="37144"/>
                </a:lnTo>
                <a:cubicBezTo>
                  <a:pt x="119738" y="36677"/>
                  <a:pt x="120000" y="36105"/>
                  <a:pt x="120000" y="35455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17564678" y="4840092"/>
            <a:ext cx="5016501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CLIENT NAME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17564677" y="5449695"/>
            <a:ext cx="29181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Roboto"/>
              <a:buNone/>
            </a:pPr>
            <a:r>
              <a:rPr lang="vi-VN" sz="2400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TRAN XUAN VU</a:t>
            </a:r>
            <a:endParaRPr b="0" i="0" sz="2400" u="none" cap="none" strike="noStrike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6202502" y="4866823"/>
            <a:ext cx="1016001" cy="1016001"/>
          </a:xfrm>
          <a:prstGeom prst="ellipse">
            <a:avLst/>
          </a:prstGeom>
          <a:solidFill>
            <a:srgbClr val="1C1D22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16520002" y="5184323"/>
            <a:ext cx="381001" cy="381001"/>
          </a:xfrm>
          <a:custGeom>
            <a:rect b="b" l="l" r="r" t="t"/>
            <a:pathLst>
              <a:path extrusionOk="0" h="120000" w="120000">
                <a:moveTo>
                  <a:pt x="24544" y="65455"/>
                </a:moveTo>
                <a:lnTo>
                  <a:pt x="79088" y="65455"/>
                </a:lnTo>
                <a:cubicBezTo>
                  <a:pt x="80594" y="65455"/>
                  <a:pt x="81816" y="64233"/>
                  <a:pt x="81816" y="62727"/>
                </a:cubicBezTo>
                <a:cubicBezTo>
                  <a:pt x="81816" y="61222"/>
                  <a:pt x="80594" y="60000"/>
                  <a:pt x="79088" y="60000"/>
                </a:cubicBezTo>
                <a:lnTo>
                  <a:pt x="24544" y="60000"/>
                </a:lnTo>
                <a:cubicBezTo>
                  <a:pt x="23038" y="60000"/>
                  <a:pt x="21816" y="61222"/>
                  <a:pt x="21816" y="62727"/>
                </a:cubicBezTo>
                <a:cubicBezTo>
                  <a:pt x="21816" y="64233"/>
                  <a:pt x="23038" y="65455"/>
                  <a:pt x="24544" y="65455"/>
                </a:cubicBezTo>
                <a:moveTo>
                  <a:pt x="114544" y="114544"/>
                </a:moveTo>
                <a:lnTo>
                  <a:pt x="32727" y="114544"/>
                </a:lnTo>
                <a:lnTo>
                  <a:pt x="32727" y="90000"/>
                </a:lnTo>
                <a:cubicBezTo>
                  <a:pt x="32727" y="88494"/>
                  <a:pt x="31505" y="87272"/>
                  <a:pt x="30000" y="87272"/>
                </a:cubicBezTo>
                <a:lnTo>
                  <a:pt x="5455" y="87272"/>
                </a:lnTo>
                <a:lnTo>
                  <a:pt x="5455" y="5455"/>
                </a:lnTo>
                <a:lnTo>
                  <a:pt x="114544" y="5455"/>
                </a:lnTo>
                <a:cubicBezTo>
                  <a:pt x="114544" y="5455"/>
                  <a:pt x="114544" y="114544"/>
                  <a:pt x="114544" y="114544"/>
                </a:cubicBezTo>
                <a:close/>
                <a:moveTo>
                  <a:pt x="27272" y="111816"/>
                </a:moveTo>
                <a:lnTo>
                  <a:pt x="8183" y="92727"/>
                </a:lnTo>
                <a:lnTo>
                  <a:pt x="27272" y="92727"/>
                </a:lnTo>
                <a:cubicBezTo>
                  <a:pt x="27272" y="92727"/>
                  <a:pt x="27272" y="111816"/>
                  <a:pt x="27272" y="111816"/>
                </a:cubicBezTo>
                <a:close/>
                <a:moveTo>
                  <a:pt x="114544" y="0"/>
                </a:moveTo>
                <a:lnTo>
                  <a:pt x="5455" y="0"/>
                </a:lnTo>
                <a:cubicBezTo>
                  <a:pt x="2444" y="0"/>
                  <a:pt x="0" y="2444"/>
                  <a:pt x="0" y="5455"/>
                </a:cubicBezTo>
                <a:lnTo>
                  <a:pt x="0" y="92727"/>
                </a:lnTo>
                <a:lnTo>
                  <a:pt x="27272" y="120000"/>
                </a:lnTo>
                <a:lnTo>
                  <a:pt x="114544" y="120000"/>
                </a:lnTo>
                <a:cubicBezTo>
                  <a:pt x="117555" y="120000"/>
                  <a:pt x="120000" y="117561"/>
                  <a:pt x="120000" y="114544"/>
                </a:cubicBezTo>
                <a:lnTo>
                  <a:pt x="120000" y="5455"/>
                </a:lnTo>
                <a:cubicBezTo>
                  <a:pt x="120000" y="2444"/>
                  <a:pt x="117555" y="0"/>
                  <a:pt x="114544" y="0"/>
                </a:cubicBezTo>
                <a:moveTo>
                  <a:pt x="24544" y="49088"/>
                </a:moveTo>
                <a:lnTo>
                  <a:pt x="95455" y="49088"/>
                </a:lnTo>
                <a:cubicBezTo>
                  <a:pt x="96961" y="49088"/>
                  <a:pt x="98183" y="47872"/>
                  <a:pt x="98183" y="46361"/>
                </a:cubicBezTo>
                <a:cubicBezTo>
                  <a:pt x="98183" y="44861"/>
                  <a:pt x="96961" y="43638"/>
                  <a:pt x="95455" y="43638"/>
                </a:cubicBezTo>
                <a:lnTo>
                  <a:pt x="24544" y="43638"/>
                </a:lnTo>
                <a:cubicBezTo>
                  <a:pt x="23038" y="43638"/>
                  <a:pt x="21816" y="44861"/>
                  <a:pt x="21816" y="46361"/>
                </a:cubicBezTo>
                <a:cubicBezTo>
                  <a:pt x="21816" y="47872"/>
                  <a:pt x="23038" y="49088"/>
                  <a:pt x="24544" y="49088"/>
                </a:cubicBezTo>
                <a:moveTo>
                  <a:pt x="24544" y="32727"/>
                </a:moveTo>
                <a:lnTo>
                  <a:pt x="57272" y="32727"/>
                </a:lnTo>
                <a:cubicBezTo>
                  <a:pt x="58777" y="32727"/>
                  <a:pt x="60000" y="31511"/>
                  <a:pt x="60000" y="30000"/>
                </a:cubicBezTo>
                <a:cubicBezTo>
                  <a:pt x="60000" y="28494"/>
                  <a:pt x="58777" y="27272"/>
                  <a:pt x="57272" y="27272"/>
                </a:cubicBezTo>
                <a:lnTo>
                  <a:pt x="24544" y="27272"/>
                </a:lnTo>
                <a:cubicBezTo>
                  <a:pt x="23038" y="27272"/>
                  <a:pt x="21816" y="28494"/>
                  <a:pt x="21816" y="30000"/>
                </a:cubicBezTo>
                <a:cubicBezTo>
                  <a:pt x="21816" y="31511"/>
                  <a:pt x="23038" y="32727"/>
                  <a:pt x="24544" y="32727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9398475" y="2293730"/>
            <a:ext cx="5080001" cy="762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AFAFAF"/>
              </a:buClr>
              <a:buSzPts val="4800"/>
              <a:buFont typeface="EB Garamond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4" name="Google Shape;84;p3"/>
          <p:cNvSpPr/>
          <p:nvPr/>
        </p:nvSpPr>
        <p:spPr>
          <a:xfrm>
            <a:off x="9398475" y="3055728"/>
            <a:ext cx="5079900" cy="10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6700"/>
              <a:buFont typeface="Roboto"/>
              <a:buNone/>
            </a:pPr>
            <a:r>
              <a:rPr b="1" i="0" lang="vi-VN" sz="6700" u="none" cap="none" strike="noStrike">
                <a:solidFill>
                  <a:srgbClr val="1C1D22"/>
                </a:solidFill>
                <a:latin typeface="Roboto"/>
                <a:ea typeface="Roboto"/>
                <a:cs typeface="Roboto"/>
                <a:sym typeface="Roboto"/>
              </a:rPr>
              <a:t>OVERVIEW</a:t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5" name="Google Shape;85;p3"/>
          <p:cNvSpPr/>
          <p:nvPr/>
        </p:nvSpPr>
        <p:spPr>
          <a:xfrm>
            <a:off x="10210800" y="12234"/>
            <a:ext cx="3987900" cy="196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AFAF"/>
              </a:buClr>
              <a:buSzPts val="3000"/>
              <a:buFont typeface="EB Garamond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6" name="Google Shape;86;p3"/>
          <p:cNvSpPr/>
          <p:nvPr/>
        </p:nvSpPr>
        <p:spPr>
          <a:xfrm>
            <a:off x="148883" y="13044703"/>
            <a:ext cx="628357" cy="564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oboto"/>
              <a:buNone/>
            </a:pPr>
            <a:fld id="{00000000-1234-1234-1234-123412341234}" type="slidenum">
              <a:rPr b="0" i="0" lang="vi-VN" sz="3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4800" u="none" cap="none" strike="noStrik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87" name="Google Shape;87;p3"/>
          <p:cNvSpPr/>
          <p:nvPr/>
        </p:nvSpPr>
        <p:spPr>
          <a:xfrm>
            <a:off x="17564680" y="6938133"/>
            <a:ext cx="5016501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PROJECT MANAGER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88" name="Google Shape;88;p3"/>
          <p:cNvSpPr/>
          <p:nvPr/>
        </p:nvSpPr>
        <p:spPr>
          <a:xfrm>
            <a:off x="17564680" y="7547733"/>
            <a:ext cx="5016500" cy="9205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Roboto"/>
              <a:buNone/>
            </a:pPr>
            <a:r>
              <a:rPr lang="vi-VN" sz="2400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NGUYEN NHUAN TIEN</a:t>
            </a:r>
            <a:endParaRPr b="0" i="0" sz="2400" u="none" cap="none" strike="noStrike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3"/>
          <p:cNvSpPr/>
          <p:nvPr/>
        </p:nvSpPr>
        <p:spPr>
          <a:xfrm>
            <a:off x="16202502" y="6964864"/>
            <a:ext cx="1016001" cy="1016001"/>
          </a:xfrm>
          <a:prstGeom prst="ellipse">
            <a:avLst/>
          </a:prstGeom>
          <a:solidFill>
            <a:srgbClr val="1C1D22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0" name="Google Shape;90;p3"/>
          <p:cNvSpPr/>
          <p:nvPr/>
        </p:nvSpPr>
        <p:spPr>
          <a:xfrm>
            <a:off x="16520002" y="7282364"/>
            <a:ext cx="381001" cy="381001"/>
          </a:xfrm>
          <a:custGeom>
            <a:rect b="b" l="l" r="r" t="t"/>
            <a:pathLst>
              <a:path extrusionOk="0" h="120000" w="120000">
                <a:moveTo>
                  <a:pt x="24544" y="65455"/>
                </a:moveTo>
                <a:lnTo>
                  <a:pt x="79088" y="65455"/>
                </a:lnTo>
                <a:cubicBezTo>
                  <a:pt x="80594" y="65455"/>
                  <a:pt x="81816" y="64233"/>
                  <a:pt x="81816" y="62727"/>
                </a:cubicBezTo>
                <a:cubicBezTo>
                  <a:pt x="81816" y="61222"/>
                  <a:pt x="80594" y="60000"/>
                  <a:pt x="79088" y="60000"/>
                </a:cubicBezTo>
                <a:lnTo>
                  <a:pt x="24544" y="60000"/>
                </a:lnTo>
                <a:cubicBezTo>
                  <a:pt x="23038" y="60000"/>
                  <a:pt x="21816" y="61222"/>
                  <a:pt x="21816" y="62727"/>
                </a:cubicBezTo>
                <a:cubicBezTo>
                  <a:pt x="21816" y="64233"/>
                  <a:pt x="23038" y="65455"/>
                  <a:pt x="24544" y="65455"/>
                </a:cubicBezTo>
                <a:moveTo>
                  <a:pt x="114544" y="114544"/>
                </a:moveTo>
                <a:lnTo>
                  <a:pt x="32727" y="114544"/>
                </a:lnTo>
                <a:lnTo>
                  <a:pt x="32727" y="90000"/>
                </a:lnTo>
                <a:cubicBezTo>
                  <a:pt x="32727" y="88494"/>
                  <a:pt x="31505" y="87272"/>
                  <a:pt x="30000" y="87272"/>
                </a:cubicBezTo>
                <a:lnTo>
                  <a:pt x="5455" y="87272"/>
                </a:lnTo>
                <a:lnTo>
                  <a:pt x="5455" y="5455"/>
                </a:lnTo>
                <a:lnTo>
                  <a:pt x="114544" y="5455"/>
                </a:lnTo>
                <a:cubicBezTo>
                  <a:pt x="114544" y="5455"/>
                  <a:pt x="114544" y="114544"/>
                  <a:pt x="114544" y="114544"/>
                </a:cubicBezTo>
                <a:close/>
                <a:moveTo>
                  <a:pt x="27272" y="111816"/>
                </a:moveTo>
                <a:lnTo>
                  <a:pt x="8183" y="92727"/>
                </a:lnTo>
                <a:lnTo>
                  <a:pt x="27272" y="92727"/>
                </a:lnTo>
                <a:cubicBezTo>
                  <a:pt x="27272" y="92727"/>
                  <a:pt x="27272" y="111816"/>
                  <a:pt x="27272" y="111816"/>
                </a:cubicBezTo>
                <a:close/>
                <a:moveTo>
                  <a:pt x="114544" y="0"/>
                </a:moveTo>
                <a:lnTo>
                  <a:pt x="5455" y="0"/>
                </a:lnTo>
                <a:cubicBezTo>
                  <a:pt x="2444" y="0"/>
                  <a:pt x="0" y="2444"/>
                  <a:pt x="0" y="5455"/>
                </a:cubicBezTo>
                <a:lnTo>
                  <a:pt x="0" y="92727"/>
                </a:lnTo>
                <a:lnTo>
                  <a:pt x="27272" y="120000"/>
                </a:lnTo>
                <a:lnTo>
                  <a:pt x="114544" y="120000"/>
                </a:lnTo>
                <a:cubicBezTo>
                  <a:pt x="117555" y="120000"/>
                  <a:pt x="120000" y="117561"/>
                  <a:pt x="120000" y="114544"/>
                </a:cubicBezTo>
                <a:lnTo>
                  <a:pt x="120000" y="5455"/>
                </a:lnTo>
                <a:cubicBezTo>
                  <a:pt x="120000" y="2444"/>
                  <a:pt x="117555" y="0"/>
                  <a:pt x="114544" y="0"/>
                </a:cubicBezTo>
                <a:moveTo>
                  <a:pt x="24544" y="49088"/>
                </a:moveTo>
                <a:lnTo>
                  <a:pt x="95455" y="49088"/>
                </a:lnTo>
                <a:cubicBezTo>
                  <a:pt x="96961" y="49088"/>
                  <a:pt x="98183" y="47872"/>
                  <a:pt x="98183" y="46361"/>
                </a:cubicBezTo>
                <a:cubicBezTo>
                  <a:pt x="98183" y="44861"/>
                  <a:pt x="96961" y="43638"/>
                  <a:pt x="95455" y="43638"/>
                </a:cubicBezTo>
                <a:lnTo>
                  <a:pt x="24544" y="43638"/>
                </a:lnTo>
                <a:cubicBezTo>
                  <a:pt x="23038" y="43638"/>
                  <a:pt x="21816" y="44861"/>
                  <a:pt x="21816" y="46361"/>
                </a:cubicBezTo>
                <a:cubicBezTo>
                  <a:pt x="21816" y="47872"/>
                  <a:pt x="23038" y="49088"/>
                  <a:pt x="24544" y="49088"/>
                </a:cubicBezTo>
                <a:moveTo>
                  <a:pt x="24544" y="32727"/>
                </a:moveTo>
                <a:lnTo>
                  <a:pt x="57272" y="32727"/>
                </a:lnTo>
                <a:cubicBezTo>
                  <a:pt x="58777" y="32727"/>
                  <a:pt x="60000" y="31511"/>
                  <a:pt x="60000" y="30000"/>
                </a:cubicBezTo>
                <a:cubicBezTo>
                  <a:pt x="60000" y="28494"/>
                  <a:pt x="58777" y="27272"/>
                  <a:pt x="57272" y="27272"/>
                </a:cubicBezTo>
                <a:lnTo>
                  <a:pt x="24544" y="27272"/>
                </a:lnTo>
                <a:cubicBezTo>
                  <a:pt x="23038" y="27272"/>
                  <a:pt x="21816" y="28494"/>
                  <a:pt x="21816" y="30000"/>
                </a:cubicBezTo>
                <a:cubicBezTo>
                  <a:pt x="21816" y="31511"/>
                  <a:pt x="23038" y="32727"/>
                  <a:pt x="24544" y="32727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1" name="Google Shape;91;p3"/>
          <p:cNvSpPr/>
          <p:nvPr/>
        </p:nvSpPr>
        <p:spPr>
          <a:xfrm>
            <a:off x="10771196" y="9029541"/>
            <a:ext cx="5016501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PROJECT DESCRIPTION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92" name="Google Shape;92;p3"/>
          <p:cNvSpPr/>
          <p:nvPr/>
        </p:nvSpPr>
        <p:spPr>
          <a:xfrm>
            <a:off x="10771195" y="9639141"/>
            <a:ext cx="11809983" cy="34055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Roboto"/>
              <a:buNone/>
            </a:pPr>
            <a:r>
              <a:rPr lang="vi-VN" sz="2400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THIS PROJECT INVOLVES BUILDING AN ONLINE BUS TICKET BOOKING SYSTEM WHERE USERS CAN SEARCH AND BOOK SEATS FOR THEIR TRIPS.</a:t>
            </a:r>
            <a:endParaRPr b="0" i="0" sz="2400" u="none" cap="none" strike="noStrike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3" name="Google Shape;93;p3"/>
          <p:cNvSpPr/>
          <p:nvPr/>
        </p:nvSpPr>
        <p:spPr>
          <a:xfrm>
            <a:off x="9409019" y="9029541"/>
            <a:ext cx="1016001" cy="1016001"/>
          </a:xfrm>
          <a:prstGeom prst="ellipse">
            <a:avLst/>
          </a:prstGeom>
          <a:solidFill>
            <a:srgbClr val="505360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4" name="Google Shape;94;p3"/>
          <p:cNvSpPr/>
          <p:nvPr/>
        </p:nvSpPr>
        <p:spPr>
          <a:xfrm>
            <a:off x="9726519" y="9347041"/>
            <a:ext cx="381001" cy="381001"/>
          </a:xfrm>
          <a:custGeom>
            <a:rect b="b" l="l" r="r" t="t"/>
            <a:pathLst>
              <a:path extrusionOk="0" h="120000" w="120000">
                <a:moveTo>
                  <a:pt x="67466" y="101855"/>
                </a:moveTo>
                <a:lnTo>
                  <a:pt x="86572" y="38183"/>
                </a:lnTo>
                <a:lnTo>
                  <a:pt x="112044" y="38183"/>
                </a:lnTo>
                <a:cubicBezTo>
                  <a:pt x="112044" y="38183"/>
                  <a:pt x="67466" y="101855"/>
                  <a:pt x="67466" y="101855"/>
                </a:cubicBezTo>
                <a:close/>
                <a:moveTo>
                  <a:pt x="60000" y="107794"/>
                </a:moveTo>
                <a:lnTo>
                  <a:pt x="39116" y="38183"/>
                </a:lnTo>
                <a:lnTo>
                  <a:pt x="80883" y="38183"/>
                </a:lnTo>
                <a:cubicBezTo>
                  <a:pt x="80883" y="38183"/>
                  <a:pt x="60000" y="107794"/>
                  <a:pt x="60000" y="107794"/>
                </a:cubicBezTo>
                <a:close/>
                <a:moveTo>
                  <a:pt x="7955" y="38183"/>
                </a:moveTo>
                <a:lnTo>
                  <a:pt x="33427" y="38183"/>
                </a:lnTo>
                <a:lnTo>
                  <a:pt x="52533" y="101855"/>
                </a:lnTo>
                <a:cubicBezTo>
                  <a:pt x="52533" y="101855"/>
                  <a:pt x="7955" y="38183"/>
                  <a:pt x="7955" y="38183"/>
                </a:cubicBezTo>
                <a:close/>
                <a:moveTo>
                  <a:pt x="36544" y="5455"/>
                </a:moveTo>
                <a:lnTo>
                  <a:pt x="47422" y="5455"/>
                </a:lnTo>
                <a:lnTo>
                  <a:pt x="33788" y="32727"/>
                </a:lnTo>
                <a:lnTo>
                  <a:pt x="9272" y="32727"/>
                </a:lnTo>
                <a:cubicBezTo>
                  <a:pt x="9272" y="32727"/>
                  <a:pt x="36544" y="5455"/>
                  <a:pt x="36544" y="5455"/>
                </a:cubicBezTo>
                <a:close/>
                <a:moveTo>
                  <a:pt x="66516" y="5455"/>
                </a:moveTo>
                <a:lnTo>
                  <a:pt x="80150" y="32727"/>
                </a:lnTo>
                <a:lnTo>
                  <a:pt x="39850" y="32727"/>
                </a:lnTo>
                <a:lnTo>
                  <a:pt x="53483" y="5455"/>
                </a:lnTo>
                <a:cubicBezTo>
                  <a:pt x="53483" y="5455"/>
                  <a:pt x="66516" y="5455"/>
                  <a:pt x="66516" y="5455"/>
                </a:cubicBezTo>
                <a:close/>
                <a:moveTo>
                  <a:pt x="83455" y="5455"/>
                </a:moveTo>
                <a:lnTo>
                  <a:pt x="110727" y="32727"/>
                </a:lnTo>
                <a:lnTo>
                  <a:pt x="86211" y="32727"/>
                </a:lnTo>
                <a:lnTo>
                  <a:pt x="72577" y="5455"/>
                </a:lnTo>
                <a:cubicBezTo>
                  <a:pt x="72577" y="5455"/>
                  <a:pt x="83455" y="5455"/>
                  <a:pt x="83455" y="5455"/>
                </a:cubicBezTo>
                <a:close/>
                <a:moveTo>
                  <a:pt x="120000" y="35455"/>
                </a:moveTo>
                <a:cubicBezTo>
                  <a:pt x="120000" y="34844"/>
                  <a:pt x="119761" y="34305"/>
                  <a:pt x="119416" y="33850"/>
                </a:cubicBezTo>
                <a:lnTo>
                  <a:pt x="119455" y="33822"/>
                </a:lnTo>
                <a:lnTo>
                  <a:pt x="119283" y="33650"/>
                </a:lnTo>
                <a:cubicBezTo>
                  <a:pt x="119216" y="33577"/>
                  <a:pt x="119155" y="33511"/>
                  <a:pt x="119077" y="33444"/>
                </a:cubicBezTo>
                <a:lnTo>
                  <a:pt x="86727" y="1094"/>
                </a:lnTo>
                <a:lnTo>
                  <a:pt x="86688" y="1116"/>
                </a:lnTo>
                <a:cubicBezTo>
                  <a:pt x="86188" y="455"/>
                  <a:pt x="85438" y="0"/>
                  <a:pt x="84544" y="0"/>
                </a:cubicBezTo>
                <a:lnTo>
                  <a:pt x="35455" y="0"/>
                </a:lnTo>
                <a:cubicBezTo>
                  <a:pt x="34561" y="0"/>
                  <a:pt x="33811" y="455"/>
                  <a:pt x="33311" y="1116"/>
                </a:cubicBezTo>
                <a:lnTo>
                  <a:pt x="33272" y="1094"/>
                </a:lnTo>
                <a:lnTo>
                  <a:pt x="922" y="33444"/>
                </a:lnTo>
                <a:cubicBezTo>
                  <a:pt x="844" y="33511"/>
                  <a:pt x="783" y="33577"/>
                  <a:pt x="716" y="33650"/>
                </a:cubicBezTo>
                <a:lnTo>
                  <a:pt x="544" y="33822"/>
                </a:lnTo>
                <a:lnTo>
                  <a:pt x="583" y="33850"/>
                </a:lnTo>
                <a:cubicBezTo>
                  <a:pt x="238" y="34305"/>
                  <a:pt x="0" y="34844"/>
                  <a:pt x="0" y="35455"/>
                </a:cubicBezTo>
                <a:cubicBezTo>
                  <a:pt x="0" y="36105"/>
                  <a:pt x="255" y="36677"/>
                  <a:pt x="638" y="37144"/>
                </a:cubicBezTo>
                <a:lnTo>
                  <a:pt x="605" y="37166"/>
                </a:lnTo>
                <a:lnTo>
                  <a:pt x="57877" y="118988"/>
                </a:lnTo>
                <a:lnTo>
                  <a:pt x="57911" y="118961"/>
                </a:lnTo>
                <a:cubicBezTo>
                  <a:pt x="58411" y="119583"/>
                  <a:pt x="59144" y="120000"/>
                  <a:pt x="60000" y="120000"/>
                </a:cubicBezTo>
                <a:cubicBezTo>
                  <a:pt x="60855" y="120000"/>
                  <a:pt x="61588" y="119583"/>
                  <a:pt x="62088" y="118961"/>
                </a:cubicBezTo>
                <a:lnTo>
                  <a:pt x="62122" y="118988"/>
                </a:lnTo>
                <a:lnTo>
                  <a:pt x="119394" y="37166"/>
                </a:lnTo>
                <a:lnTo>
                  <a:pt x="119361" y="37144"/>
                </a:lnTo>
                <a:cubicBezTo>
                  <a:pt x="119738" y="36677"/>
                  <a:pt x="120000" y="36105"/>
                  <a:pt x="120000" y="35455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95" name="Google Shape;9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250" y="-93750"/>
            <a:ext cx="5339500" cy="1390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"/>
          <p:cNvSpPr/>
          <p:nvPr/>
        </p:nvSpPr>
        <p:spPr>
          <a:xfrm>
            <a:off x="0" y="-13166"/>
            <a:ext cx="7620001" cy="13742332"/>
          </a:xfrm>
          <a:prstGeom prst="rect">
            <a:avLst/>
          </a:prstGeom>
          <a:solidFill>
            <a:srgbClr val="B45F06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1" name="Google Shape;101;p4"/>
          <p:cNvSpPr/>
          <p:nvPr/>
        </p:nvSpPr>
        <p:spPr>
          <a:xfrm>
            <a:off x="17900309" y="6695209"/>
            <a:ext cx="5016501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PROJECT OUTPUT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02" name="Google Shape;102;p4"/>
          <p:cNvSpPr/>
          <p:nvPr/>
        </p:nvSpPr>
        <p:spPr>
          <a:xfrm>
            <a:off x="17900309" y="7314970"/>
            <a:ext cx="4905749" cy="20319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Arial"/>
              <a:buChar char="•"/>
            </a:pPr>
            <a:r>
              <a:rPr b="0" i="0" lang="vi-VN" sz="2400" u="none" cap="none" strike="noStrike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iOS application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Arial"/>
              <a:buChar char="•"/>
            </a:pPr>
            <a:r>
              <a:rPr b="0" i="0" lang="vi-VN" sz="2400" u="none" cap="none" strike="noStrike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Android application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4"/>
          <p:cNvSpPr/>
          <p:nvPr/>
        </p:nvSpPr>
        <p:spPr>
          <a:xfrm>
            <a:off x="16538131" y="6695209"/>
            <a:ext cx="1016001" cy="1016001"/>
          </a:xfrm>
          <a:prstGeom prst="ellipse">
            <a:avLst/>
          </a:prstGeom>
          <a:solidFill>
            <a:srgbClr val="AFAFA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4" name="Google Shape;104;p4"/>
          <p:cNvSpPr/>
          <p:nvPr/>
        </p:nvSpPr>
        <p:spPr>
          <a:xfrm>
            <a:off x="16976859" y="7012709"/>
            <a:ext cx="138547" cy="381001"/>
          </a:xfrm>
          <a:custGeom>
            <a:rect b="b" l="l" r="r" t="t"/>
            <a:pathLst>
              <a:path extrusionOk="0" h="120000" w="120000">
                <a:moveTo>
                  <a:pt x="60000" y="113133"/>
                </a:moveTo>
                <a:lnTo>
                  <a:pt x="15577" y="94672"/>
                </a:lnTo>
                <a:lnTo>
                  <a:pt x="50788" y="30655"/>
                </a:lnTo>
                <a:lnTo>
                  <a:pt x="54461" y="31800"/>
                </a:lnTo>
                <a:cubicBezTo>
                  <a:pt x="54772" y="31927"/>
                  <a:pt x="55138" y="32022"/>
                  <a:pt x="55505" y="32127"/>
                </a:cubicBezTo>
                <a:lnTo>
                  <a:pt x="56277" y="32366"/>
                </a:lnTo>
                <a:lnTo>
                  <a:pt x="56338" y="32333"/>
                </a:lnTo>
                <a:cubicBezTo>
                  <a:pt x="57438" y="32561"/>
                  <a:pt x="58638" y="32727"/>
                  <a:pt x="60000" y="32727"/>
                </a:cubicBezTo>
                <a:cubicBezTo>
                  <a:pt x="61361" y="32727"/>
                  <a:pt x="62561" y="32561"/>
                  <a:pt x="63661" y="32333"/>
                </a:cubicBezTo>
                <a:lnTo>
                  <a:pt x="63722" y="32366"/>
                </a:lnTo>
                <a:lnTo>
                  <a:pt x="64494" y="32127"/>
                </a:lnTo>
                <a:cubicBezTo>
                  <a:pt x="64861" y="32022"/>
                  <a:pt x="65227" y="31927"/>
                  <a:pt x="65538" y="31800"/>
                </a:cubicBezTo>
                <a:lnTo>
                  <a:pt x="69205" y="30655"/>
                </a:lnTo>
                <a:lnTo>
                  <a:pt x="79350" y="49088"/>
                </a:lnTo>
                <a:lnTo>
                  <a:pt x="60000" y="49088"/>
                </a:lnTo>
                <a:cubicBezTo>
                  <a:pt x="55855" y="49088"/>
                  <a:pt x="52500" y="50311"/>
                  <a:pt x="52500" y="51816"/>
                </a:cubicBezTo>
                <a:cubicBezTo>
                  <a:pt x="52500" y="53327"/>
                  <a:pt x="55855" y="54544"/>
                  <a:pt x="60000" y="54544"/>
                </a:cubicBezTo>
                <a:lnTo>
                  <a:pt x="82355" y="54544"/>
                </a:lnTo>
                <a:lnTo>
                  <a:pt x="104422" y="94672"/>
                </a:lnTo>
                <a:cubicBezTo>
                  <a:pt x="104422" y="94672"/>
                  <a:pt x="60000" y="113133"/>
                  <a:pt x="60000" y="113133"/>
                </a:cubicBezTo>
                <a:close/>
                <a:moveTo>
                  <a:pt x="15422" y="12577"/>
                </a:moveTo>
                <a:cubicBezTo>
                  <a:pt x="18283" y="8561"/>
                  <a:pt x="37127" y="5455"/>
                  <a:pt x="60000" y="5455"/>
                </a:cubicBezTo>
                <a:cubicBezTo>
                  <a:pt x="82872" y="5455"/>
                  <a:pt x="101711" y="8561"/>
                  <a:pt x="104583" y="12577"/>
                </a:cubicBezTo>
                <a:lnTo>
                  <a:pt x="60000" y="26472"/>
                </a:lnTo>
                <a:cubicBezTo>
                  <a:pt x="60000" y="26472"/>
                  <a:pt x="15422" y="12577"/>
                  <a:pt x="15422" y="12577"/>
                </a:cubicBezTo>
                <a:close/>
                <a:moveTo>
                  <a:pt x="119727" y="94966"/>
                </a:moveTo>
                <a:lnTo>
                  <a:pt x="119877" y="94961"/>
                </a:lnTo>
                <a:lnTo>
                  <a:pt x="97638" y="54544"/>
                </a:lnTo>
                <a:lnTo>
                  <a:pt x="105000" y="54544"/>
                </a:lnTo>
                <a:cubicBezTo>
                  <a:pt x="109144" y="54544"/>
                  <a:pt x="112500" y="53327"/>
                  <a:pt x="112500" y="51816"/>
                </a:cubicBezTo>
                <a:cubicBezTo>
                  <a:pt x="112500" y="50311"/>
                  <a:pt x="109144" y="49088"/>
                  <a:pt x="105000" y="49088"/>
                </a:cubicBezTo>
                <a:lnTo>
                  <a:pt x="94644" y="49088"/>
                </a:lnTo>
                <a:lnTo>
                  <a:pt x="82377" y="26777"/>
                </a:lnTo>
                <a:lnTo>
                  <a:pt x="82227" y="26788"/>
                </a:lnTo>
                <a:cubicBezTo>
                  <a:pt x="82194" y="26733"/>
                  <a:pt x="82177" y="26683"/>
                  <a:pt x="82138" y="26627"/>
                </a:cubicBezTo>
                <a:lnTo>
                  <a:pt x="116222" y="16005"/>
                </a:lnTo>
                <a:lnTo>
                  <a:pt x="116161" y="15966"/>
                </a:lnTo>
                <a:cubicBezTo>
                  <a:pt x="118416" y="15494"/>
                  <a:pt x="120000" y="14650"/>
                  <a:pt x="120000" y="13638"/>
                </a:cubicBezTo>
                <a:cubicBezTo>
                  <a:pt x="120000" y="6105"/>
                  <a:pt x="93133" y="0"/>
                  <a:pt x="60000" y="0"/>
                </a:cubicBezTo>
                <a:cubicBezTo>
                  <a:pt x="26866" y="0"/>
                  <a:pt x="0" y="6105"/>
                  <a:pt x="0" y="13638"/>
                </a:cubicBezTo>
                <a:cubicBezTo>
                  <a:pt x="0" y="14650"/>
                  <a:pt x="1583" y="15494"/>
                  <a:pt x="3838" y="15966"/>
                </a:cubicBezTo>
                <a:lnTo>
                  <a:pt x="3777" y="16005"/>
                </a:lnTo>
                <a:lnTo>
                  <a:pt x="37861" y="26627"/>
                </a:lnTo>
                <a:cubicBezTo>
                  <a:pt x="37822" y="26677"/>
                  <a:pt x="37805" y="26733"/>
                  <a:pt x="37772" y="26788"/>
                </a:cubicBezTo>
                <a:lnTo>
                  <a:pt x="37622" y="26777"/>
                </a:lnTo>
                <a:lnTo>
                  <a:pt x="122" y="94961"/>
                </a:lnTo>
                <a:lnTo>
                  <a:pt x="272" y="94966"/>
                </a:lnTo>
                <a:cubicBezTo>
                  <a:pt x="188" y="95127"/>
                  <a:pt x="0" y="95283"/>
                  <a:pt x="0" y="95455"/>
                </a:cubicBezTo>
                <a:cubicBezTo>
                  <a:pt x="0" y="96144"/>
                  <a:pt x="761" y="96755"/>
                  <a:pt x="1916" y="97233"/>
                </a:cubicBezTo>
                <a:lnTo>
                  <a:pt x="1861" y="97250"/>
                </a:lnTo>
                <a:lnTo>
                  <a:pt x="54361" y="119066"/>
                </a:lnTo>
                <a:lnTo>
                  <a:pt x="54416" y="119050"/>
                </a:lnTo>
                <a:cubicBezTo>
                  <a:pt x="55783" y="119622"/>
                  <a:pt x="57744" y="120000"/>
                  <a:pt x="60000" y="120000"/>
                </a:cubicBezTo>
                <a:cubicBezTo>
                  <a:pt x="62255" y="120000"/>
                  <a:pt x="64205" y="119622"/>
                  <a:pt x="65583" y="119050"/>
                </a:cubicBezTo>
                <a:lnTo>
                  <a:pt x="65638" y="119066"/>
                </a:lnTo>
                <a:lnTo>
                  <a:pt x="118138" y="97250"/>
                </a:lnTo>
                <a:lnTo>
                  <a:pt x="118083" y="97233"/>
                </a:lnTo>
                <a:cubicBezTo>
                  <a:pt x="119238" y="96755"/>
                  <a:pt x="120000" y="96144"/>
                  <a:pt x="120000" y="95455"/>
                </a:cubicBezTo>
                <a:cubicBezTo>
                  <a:pt x="120000" y="95283"/>
                  <a:pt x="119811" y="95127"/>
                  <a:pt x="119727" y="94966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10771197" y="4840092"/>
            <a:ext cx="4579640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DURATION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06" name="Google Shape;106;p4"/>
          <p:cNvSpPr/>
          <p:nvPr/>
        </p:nvSpPr>
        <p:spPr>
          <a:xfrm>
            <a:off x="10771197" y="5449692"/>
            <a:ext cx="4558944" cy="9346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vi-VN" sz="2404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February 1, 2025 to July 31, 2025</a:t>
            </a:r>
            <a:endParaRPr b="0" i="0" sz="3000" u="none" cap="none" strike="noStrike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4"/>
          <p:cNvSpPr/>
          <p:nvPr/>
        </p:nvSpPr>
        <p:spPr>
          <a:xfrm>
            <a:off x="9409019" y="4840092"/>
            <a:ext cx="1016001" cy="1016001"/>
          </a:xfrm>
          <a:prstGeom prst="ellipse">
            <a:avLst/>
          </a:prstGeom>
          <a:solidFill>
            <a:srgbClr val="505360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8" name="Google Shape;108;p4"/>
          <p:cNvSpPr/>
          <p:nvPr/>
        </p:nvSpPr>
        <p:spPr>
          <a:xfrm>
            <a:off x="9726519" y="5157592"/>
            <a:ext cx="381001" cy="381001"/>
          </a:xfrm>
          <a:custGeom>
            <a:rect b="b" l="l" r="r" t="t"/>
            <a:pathLst>
              <a:path extrusionOk="0" h="120000" w="120000">
                <a:moveTo>
                  <a:pt x="67466" y="101855"/>
                </a:moveTo>
                <a:lnTo>
                  <a:pt x="86572" y="38183"/>
                </a:lnTo>
                <a:lnTo>
                  <a:pt x="112044" y="38183"/>
                </a:lnTo>
                <a:cubicBezTo>
                  <a:pt x="112044" y="38183"/>
                  <a:pt x="67466" y="101855"/>
                  <a:pt x="67466" y="101855"/>
                </a:cubicBezTo>
                <a:close/>
                <a:moveTo>
                  <a:pt x="60000" y="107794"/>
                </a:moveTo>
                <a:lnTo>
                  <a:pt x="39116" y="38183"/>
                </a:lnTo>
                <a:lnTo>
                  <a:pt x="80883" y="38183"/>
                </a:lnTo>
                <a:cubicBezTo>
                  <a:pt x="80883" y="38183"/>
                  <a:pt x="60000" y="107794"/>
                  <a:pt x="60000" y="107794"/>
                </a:cubicBezTo>
                <a:close/>
                <a:moveTo>
                  <a:pt x="7955" y="38183"/>
                </a:moveTo>
                <a:lnTo>
                  <a:pt x="33427" y="38183"/>
                </a:lnTo>
                <a:lnTo>
                  <a:pt x="52533" y="101855"/>
                </a:lnTo>
                <a:cubicBezTo>
                  <a:pt x="52533" y="101855"/>
                  <a:pt x="7955" y="38183"/>
                  <a:pt x="7955" y="38183"/>
                </a:cubicBezTo>
                <a:close/>
                <a:moveTo>
                  <a:pt x="36544" y="5455"/>
                </a:moveTo>
                <a:lnTo>
                  <a:pt x="47422" y="5455"/>
                </a:lnTo>
                <a:lnTo>
                  <a:pt x="33788" y="32727"/>
                </a:lnTo>
                <a:lnTo>
                  <a:pt x="9272" y="32727"/>
                </a:lnTo>
                <a:cubicBezTo>
                  <a:pt x="9272" y="32727"/>
                  <a:pt x="36544" y="5455"/>
                  <a:pt x="36544" y="5455"/>
                </a:cubicBezTo>
                <a:close/>
                <a:moveTo>
                  <a:pt x="66516" y="5455"/>
                </a:moveTo>
                <a:lnTo>
                  <a:pt x="80150" y="32727"/>
                </a:lnTo>
                <a:lnTo>
                  <a:pt x="39850" y="32727"/>
                </a:lnTo>
                <a:lnTo>
                  <a:pt x="53483" y="5455"/>
                </a:lnTo>
                <a:cubicBezTo>
                  <a:pt x="53483" y="5455"/>
                  <a:pt x="66516" y="5455"/>
                  <a:pt x="66516" y="5455"/>
                </a:cubicBezTo>
                <a:close/>
                <a:moveTo>
                  <a:pt x="83455" y="5455"/>
                </a:moveTo>
                <a:lnTo>
                  <a:pt x="110727" y="32727"/>
                </a:lnTo>
                <a:lnTo>
                  <a:pt x="86211" y="32727"/>
                </a:lnTo>
                <a:lnTo>
                  <a:pt x="72577" y="5455"/>
                </a:lnTo>
                <a:cubicBezTo>
                  <a:pt x="72577" y="5455"/>
                  <a:pt x="83455" y="5455"/>
                  <a:pt x="83455" y="5455"/>
                </a:cubicBezTo>
                <a:close/>
                <a:moveTo>
                  <a:pt x="120000" y="35455"/>
                </a:moveTo>
                <a:cubicBezTo>
                  <a:pt x="120000" y="34844"/>
                  <a:pt x="119761" y="34305"/>
                  <a:pt x="119416" y="33850"/>
                </a:cubicBezTo>
                <a:lnTo>
                  <a:pt x="119455" y="33822"/>
                </a:lnTo>
                <a:lnTo>
                  <a:pt x="119283" y="33650"/>
                </a:lnTo>
                <a:cubicBezTo>
                  <a:pt x="119216" y="33577"/>
                  <a:pt x="119155" y="33511"/>
                  <a:pt x="119077" y="33444"/>
                </a:cubicBezTo>
                <a:lnTo>
                  <a:pt x="86727" y="1094"/>
                </a:lnTo>
                <a:lnTo>
                  <a:pt x="86688" y="1116"/>
                </a:lnTo>
                <a:cubicBezTo>
                  <a:pt x="86188" y="455"/>
                  <a:pt x="85438" y="0"/>
                  <a:pt x="84544" y="0"/>
                </a:cubicBezTo>
                <a:lnTo>
                  <a:pt x="35455" y="0"/>
                </a:lnTo>
                <a:cubicBezTo>
                  <a:pt x="34561" y="0"/>
                  <a:pt x="33811" y="455"/>
                  <a:pt x="33311" y="1116"/>
                </a:cubicBezTo>
                <a:lnTo>
                  <a:pt x="33272" y="1094"/>
                </a:lnTo>
                <a:lnTo>
                  <a:pt x="922" y="33444"/>
                </a:lnTo>
                <a:cubicBezTo>
                  <a:pt x="844" y="33511"/>
                  <a:pt x="783" y="33577"/>
                  <a:pt x="716" y="33650"/>
                </a:cubicBezTo>
                <a:lnTo>
                  <a:pt x="544" y="33822"/>
                </a:lnTo>
                <a:lnTo>
                  <a:pt x="583" y="33850"/>
                </a:lnTo>
                <a:cubicBezTo>
                  <a:pt x="238" y="34305"/>
                  <a:pt x="0" y="34844"/>
                  <a:pt x="0" y="35455"/>
                </a:cubicBezTo>
                <a:cubicBezTo>
                  <a:pt x="0" y="36105"/>
                  <a:pt x="255" y="36677"/>
                  <a:pt x="638" y="37144"/>
                </a:cubicBezTo>
                <a:lnTo>
                  <a:pt x="605" y="37166"/>
                </a:lnTo>
                <a:lnTo>
                  <a:pt x="57877" y="118988"/>
                </a:lnTo>
                <a:lnTo>
                  <a:pt x="57911" y="118961"/>
                </a:lnTo>
                <a:cubicBezTo>
                  <a:pt x="58411" y="119583"/>
                  <a:pt x="59144" y="120000"/>
                  <a:pt x="60000" y="120000"/>
                </a:cubicBezTo>
                <a:cubicBezTo>
                  <a:pt x="60855" y="120000"/>
                  <a:pt x="61588" y="119583"/>
                  <a:pt x="62088" y="118961"/>
                </a:cubicBezTo>
                <a:lnTo>
                  <a:pt x="62122" y="118988"/>
                </a:lnTo>
                <a:lnTo>
                  <a:pt x="119394" y="37166"/>
                </a:lnTo>
                <a:lnTo>
                  <a:pt x="119361" y="37144"/>
                </a:lnTo>
                <a:cubicBezTo>
                  <a:pt x="119738" y="36677"/>
                  <a:pt x="120000" y="36105"/>
                  <a:pt x="120000" y="35455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10760652" y="6695209"/>
            <a:ext cx="5669208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PLATFORMS/TECHNOLOGIES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0" name="Google Shape;110;p4"/>
          <p:cNvSpPr/>
          <p:nvPr/>
        </p:nvSpPr>
        <p:spPr>
          <a:xfrm>
            <a:off x="10760653" y="7304810"/>
            <a:ext cx="5323030" cy="20301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Arial"/>
              <a:buChar char="•"/>
            </a:pPr>
            <a:r>
              <a:rPr lang="vi-VN" sz="2400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Mobile</a:t>
            </a:r>
            <a:endParaRPr b="0" i="0" sz="2400" u="none" cap="none" strike="noStrike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4"/>
          <p:cNvSpPr/>
          <p:nvPr/>
        </p:nvSpPr>
        <p:spPr>
          <a:xfrm>
            <a:off x="9398475" y="6721940"/>
            <a:ext cx="1016001" cy="1016001"/>
          </a:xfrm>
          <a:prstGeom prst="ellipse">
            <a:avLst/>
          </a:prstGeom>
          <a:solidFill>
            <a:srgbClr val="1C1D22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2" name="Google Shape;112;p4"/>
          <p:cNvSpPr/>
          <p:nvPr/>
        </p:nvSpPr>
        <p:spPr>
          <a:xfrm>
            <a:off x="9715975" y="7039440"/>
            <a:ext cx="381001" cy="381001"/>
          </a:xfrm>
          <a:custGeom>
            <a:rect b="b" l="l" r="r" t="t"/>
            <a:pathLst>
              <a:path extrusionOk="0" h="120000" w="120000">
                <a:moveTo>
                  <a:pt x="24544" y="65455"/>
                </a:moveTo>
                <a:lnTo>
                  <a:pt x="79088" y="65455"/>
                </a:lnTo>
                <a:cubicBezTo>
                  <a:pt x="80594" y="65455"/>
                  <a:pt x="81816" y="64233"/>
                  <a:pt x="81816" y="62727"/>
                </a:cubicBezTo>
                <a:cubicBezTo>
                  <a:pt x="81816" y="61222"/>
                  <a:pt x="80594" y="60000"/>
                  <a:pt x="79088" y="60000"/>
                </a:cubicBezTo>
                <a:lnTo>
                  <a:pt x="24544" y="60000"/>
                </a:lnTo>
                <a:cubicBezTo>
                  <a:pt x="23038" y="60000"/>
                  <a:pt x="21816" y="61222"/>
                  <a:pt x="21816" y="62727"/>
                </a:cubicBezTo>
                <a:cubicBezTo>
                  <a:pt x="21816" y="64233"/>
                  <a:pt x="23038" y="65455"/>
                  <a:pt x="24544" y="65455"/>
                </a:cubicBezTo>
                <a:moveTo>
                  <a:pt x="114544" y="114544"/>
                </a:moveTo>
                <a:lnTo>
                  <a:pt x="32727" y="114544"/>
                </a:lnTo>
                <a:lnTo>
                  <a:pt x="32727" y="90000"/>
                </a:lnTo>
                <a:cubicBezTo>
                  <a:pt x="32727" y="88494"/>
                  <a:pt x="31505" y="87272"/>
                  <a:pt x="30000" y="87272"/>
                </a:cubicBezTo>
                <a:lnTo>
                  <a:pt x="5455" y="87272"/>
                </a:lnTo>
                <a:lnTo>
                  <a:pt x="5455" y="5455"/>
                </a:lnTo>
                <a:lnTo>
                  <a:pt x="114544" y="5455"/>
                </a:lnTo>
                <a:cubicBezTo>
                  <a:pt x="114544" y="5455"/>
                  <a:pt x="114544" y="114544"/>
                  <a:pt x="114544" y="114544"/>
                </a:cubicBezTo>
                <a:close/>
                <a:moveTo>
                  <a:pt x="27272" y="111816"/>
                </a:moveTo>
                <a:lnTo>
                  <a:pt x="8183" y="92727"/>
                </a:lnTo>
                <a:lnTo>
                  <a:pt x="27272" y="92727"/>
                </a:lnTo>
                <a:cubicBezTo>
                  <a:pt x="27272" y="92727"/>
                  <a:pt x="27272" y="111816"/>
                  <a:pt x="27272" y="111816"/>
                </a:cubicBezTo>
                <a:close/>
                <a:moveTo>
                  <a:pt x="114544" y="0"/>
                </a:moveTo>
                <a:lnTo>
                  <a:pt x="5455" y="0"/>
                </a:lnTo>
                <a:cubicBezTo>
                  <a:pt x="2444" y="0"/>
                  <a:pt x="0" y="2444"/>
                  <a:pt x="0" y="5455"/>
                </a:cubicBezTo>
                <a:lnTo>
                  <a:pt x="0" y="92727"/>
                </a:lnTo>
                <a:lnTo>
                  <a:pt x="27272" y="120000"/>
                </a:lnTo>
                <a:lnTo>
                  <a:pt x="114544" y="120000"/>
                </a:lnTo>
                <a:cubicBezTo>
                  <a:pt x="117555" y="120000"/>
                  <a:pt x="120000" y="117561"/>
                  <a:pt x="120000" y="114544"/>
                </a:cubicBezTo>
                <a:lnTo>
                  <a:pt x="120000" y="5455"/>
                </a:lnTo>
                <a:cubicBezTo>
                  <a:pt x="120000" y="2444"/>
                  <a:pt x="117555" y="0"/>
                  <a:pt x="114544" y="0"/>
                </a:cubicBezTo>
                <a:moveTo>
                  <a:pt x="24544" y="49088"/>
                </a:moveTo>
                <a:lnTo>
                  <a:pt x="95455" y="49088"/>
                </a:lnTo>
                <a:cubicBezTo>
                  <a:pt x="96961" y="49088"/>
                  <a:pt x="98183" y="47872"/>
                  <a:pt x="98183" y="46361"/>
                </a:cubicBezTo>
                <a:cubicBezTo>
                  <a:pt x="98183" y="44861"/>
                  <a:pt x="96961" y="43638"/>
                  <a:pt x="95455" y="43638"/>
                </a:cubicBezTo>
                <a:lnTo>
                  <a:pt x="24544" y="43638"/>
                </a:lnTo>
                <a:cubicBezTo>
                  <a:pt x="23038" y="43638"/>
                  <a:pt x="21816" y="44861"/>
                  <a:pt x="21816" y="46361"/>
                </a:cubicBezTo>
                <a:cubicBezTo>
                  <a:pt x="21816" y="47872"/>
                  <a:pt x="23038" y="49088"/>
                  <a:pt x="24544" y="49088"/>
                </a:cubicBezTo>
                <a:moveTo>
                  <a:pt x="24544" y="32727"/>
                </a:moveTo>
                <a:lnTo>
                  <a:pt x="57272" y="32727"/>
                </a:lnTo>
                <a:cubicBezTo>
                  <a:pt x="58777" y="32727"/>
                  <a:pt x="60000" y="31511"/>
                  <a:pt x="60000" y="30000"/>
                </a:cubicBezTo>
                <a:cubicBezTo>
                  <a:pt x="60000" y="28494"/>
                  <a:pt x="58777" y="27272"/>
                  <a:pt x="57272" y="27272"/>
                </a:cubicBezTo>
                <a:lnTo>
                  <a:pt x="24544" y="27272"/>
                </a:lnTo>
                <a:cubicBezTo>
                  <a:pt x="23038" y="27272"/>
                  <a:pt x="21816" y="28494"/>
                  <a:pt x="21816" y="30000"/>
                </a:cubicBezTo>
                <a:cubicBezTo>
                  <a:pt x="21816" y="31511"/>
                  <a:pt x="23038" y="32727"/>
                  <a:pt x="24544" y="32727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3" name="Google Shape;113;p4"/>
          <p:cNvSpPr/>
          <p:nvPr/>
        </p:nvSpPr>
        <p:spPr>
          <a:xfrm>
            <a:off x="9398475" y="2293730"/>
            <a:ext cx="5080001" cy="762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AFAFAF"/>
              </a:buClr>
              <a:buSzPts val="4800"/>
              <a:buFont typeface="EB Garamond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4" name="Google Shape;114;p4"/>
          <p:cNvSpPr/>
          <p:nvPr/>
        </p:nvSpPr>
        <p:spPr>
          <a:xfrm>
            <a:off x="9398475" y="3055729"/>
            <a:ext cx="5016600" cy="9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6700"/>
              <a:buFont typeface="Roboto"/>
              <a:buNone/>
            </a:pPr>
            <a:r>
              <a:rPr b="1" i="0" lang="vi-VN" sz="6700" u="none" cap="none" strike="noStrike">
                <a:solidFill>
                  <a:srgbClr val="1C1D22"/>
                </a:solidFill>
                <a:latin typeface="Roboto"/>
                <a:ea typeface="Roboto"/>
                <a:cs typeface="Roboto"/>
                <a:sym typeface="Roboto"/>
              </a:rPr>
              <a:t>OVERVIEW</a:t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10210800" y="12234"/>
            <a:ext cx="3987900" cy="1968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FAFAF"/>
              </a:buClr>
              <a:buSzPts val="3000"/>
              <a:buFont typeface="EB Garamond"/>
              <a:buNone/>
            </a:pPr>
            <a:r>
              <a:t/>
            </a:r>
            <a:endParaRPr b="1" i="0" sz="3000" u="none" cap="none" strike="noStrike">
              <a:solidFill>
                <a:srgbClr val="FFFFFF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6" name="Google Shape;116;p4"/>
          <p:cNvSpPr/>
          <p:nvPr/>
        </p:nvSpPr>
        <p:spPr>
          <a:xfrm>
            <a:off x="148883" y="13044703"/>
            <a:ext cx="628357" cy="564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oboto"/>
              <a:buNone/>
            </a:pPr>
            <a:fld id="{00000000-1234-1234-1234-123412341234}" type="slidenum">
              <a:rPr b="0" i="0" lang="vi-VN" sz="3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4800" u="none" cap="none" strike="noStrike">
              <a:solidFill>
                <a:schemeClr val="lt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7" name="Google Shape;117;p4"/>
          <p:cNvSpPr/>
          <p:nvPr/>
        </p:nvSpPr>
        <p:spPr>
          <a:xfrm>
            <a:off x="17890788" y="4843143"/>
            <a:ext cx="4579640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ESTIMATION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18" name="Google Shape;118;p4"/>
          <p:cNvSpPr/>
          <p:nvPr/>
        </p:nvSpPr>
        <p:spPr>
          <a:xfrm>
            <a:off x="17890788" y="5452743"/>
            <a:ext cx="4558944" cy="9346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Roboto"/>
              <a:buNone/>
            </a:pPr>
            <a:r>
              <a:rPr b="0" i="0" lang="vi-VN" sz="2400" u="none" cap="none" strike="noStrike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&lt;</a:t>
            </a:r>
            <a:r>
              <a:rPr lang="vi-VN" sz="2400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b="0" i="0" lang="vi-VN" sz="2400" u="none" cap="none" strike="noStrike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0 Man Months&gt;</a:t>
            </a:r>
            <a:endParaRPr b="0" i="0" sz="2400" u="none" cap="none" strike="noStrike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9" name="Google Shape;119;p4"/>
          <p:cNvSpPr/>
          <p:nvPr/>
        </p:nvSpPr>
        <p:spPr>
          <a:xfrm>
            <a:off x="16528609" y="4843143"/>
            <a:ext cx="1016001" cy="1016001"/>
          </a:xfrm>
          <a:prstGeom prst="ellipse">
            <a:avLst/>
          </a:prstGeom>
          <a:solidFill>
            <a:srgbClr val="505360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16846109" y="5160643"/>
            <a:ext cx="381001" cy="381001"/>
          </a:xfrm>
          <a:custGeom>
            <a:rect b="b" l="l" r="r" t="t"/>
            <a:pathLst>
              <a:path extrusionOk="0" h="120000" w="120000">
                <a:moveTo>
                  <a:pt x="67466" y="101855"/>
                </a:moveTo>
                <a:lnTo>
                  <a:pt x="86572" y="38183"/>
                </a:lnTo>
                <a:lnTo>
                  <a:pt x="112044" y="38183"/>
                </a:lnTo>
                <a:cubicBezTo>
                  <a:pt x="112044" y="38183"/>
                  <a:pt x="67466" y="101855"/>
                  <a:pt x="67466" y="101855"/>
                </a:cubicBezTo>
                <a:close/>
                <a:moveTo>
                  <a:pt x="60000" y="107794"/>
                </a:moveTo>
                <a:lnTo>
                  <a:pt x="39116" y="38183"/>
                </a:lnTo>
                <a:lnTo>
                  <a:pt x="80883" y="38183"/>
                </a:lnTo>
                <a:cubicBezTo>
                  <a:pt x="80883" y="38183"/>
                  <a:pt x="60000" y="107794"/>
                  <a:pt x="60000" y="107794"/>
                </a:cubicBezTo>
                <a:close/>
                <a:moveTo>
                  <a:pt x="7955" y="38183"/>
                </a:moveTo>
                <a:lnTo>
                  <a:pt x="33427" y="38183"/>
                </a:lnTo>
                <a:lnTo>
                  <a:pt x="52533" y="101855"/>
                </a:lnTo>
                <a:cubicBezTo>
                  <a:pt x="52533" y="101855"/>
                  <a:pt x="7955" y="38183"/>
                  <a:pt x="7955" y="38183"/>
                </a:cubicBezTo>
                <a:close/>
                <a:moveTo>
                  <a:pt x="36544" y="5455"/>
                </a:moveTo>
                <a:lnTo>
                  <a:pt x="47422" y="5455"/>
                </a:lnTo>
                <a:lnTo>
                  <a:pt x="33788" y="32727"/>
                </a:lnTo>
                <a:lnTo>
                  <a:pt x="9272" y="32727"/>
                </a:lnTo>
                <a:cubicBezTo>
                  <a:pt x="9272" y="32727"/>
                  <a:pt x="36544" y="5455"/>
                  <a:pt x="36544" y="5455"/>
                </a:cubicBezTo>
                <a:close/>
                <a:moveTo>
                  <a:pt x="66516" y="5455"/>
                </a:moveTo>
                <a:lnTo>
                  <a:pt x="80150" y="32727"/>
                </a:lnTo>
                <a:lnTo>
                  <a:pt x="39850" y="32727"/>
                </a:lnTo>
                <a:lnTo>
                  <a:pt x="53483" y="5455"/>
                </a:lnTo>
                <a:cubicBezTo>
                  <a:pt x="53483" y="5455"/>
                  <a:pt x="66516" y="5455"/>
                  <a:pt x="66516" y="5455"/>
                </a:cubicBezTo>
                <a:close/>
                <a:moveTo>
                  <a:pt x="83455" y="5455"/>
                </a:moveTo>
                <a:lnTo>
                  <a:pt x="110727" y="32727"/>
                </a:lnTo>
                <a:lnTo>
                  <a:pt x="86211" y="32727"/>
                </a:lnTo>
                <a:lnTo>
                  <a:pt x="72577" y="5455"/>
                </a:lnTo>
                <a:cubicBezTo>
                  <a:pt x="72577" y="5455"/>
                  <a:pt x="83455" y="5455"/>
                  <a:pt x="83455" y="5455"/>
                </a:cubicBezTo>
                <a:close/>
                <a:moveTo>
                  <a:pt x="120000" y="35455"/>
                </a:moveTo>
                <a:cubicBezTo>
                  <a:pt x="120000" y="34844"/>
                  <a:pt x="119761" y="34305"/>
                  <a:pt x="119416" y="33850"/>
                </a:cubicBezTo>
                <a:lnTo>
                  <a:pt x="119455" y="33822"/>
                </a:lnTo>
                <a:lnTo>
                  <a:pt x="119283" y="33650"/>
                </a:lnTo>
                <a:cubicBezTo>
                  <a:pt x="119216" y="33577"/>
                  <a:pt x="119155" y="33511"/>
                  <a:pt x="119077" y="33444"/>
                </a:cubicBezTo>
                <a:lnTo>
                  <a:pt x="86727" y="1094"/>
                </a:lnTo>
                <a:lnTo>
                  <a:pt x="86688" y="1116"/>
                </a:lnTo>
                <a:cubicBezTo>
                  <a:pt x="86188" y="455"/>
                  <a:pt x="85438" y="0"/>
                  <a:pt x="84544" y="0"/>
                </a:cubicBezTo>
                <a:lnTo>
                  <a:pt x="35455" y="0"/>
                </a:lnTo>
                <a:cubicBezTo>
                  <a:pt x="34561" y="0"/>
                  <a:pt x="33811" y="455"/>
                  <a:pt x="33311" y="1116"/>
                </a:cubicBezTo>
                <a:lnTo>
                  <a:pt x="33272" y="1094"/>
                </a:lnTo>
                <a:lnTo>
                  <a:pt x="922" y="33444"/>
                </a:lnTo>
                <a:cubicBezTo>
                  <a:pt x="844" y="33511"/>
                  <a:pt x="783" y="33577"/>
                  <a:pt x="716" y="33650"/>
                </a:cubicBezTo>
                <a:lnTo>
                  <a:pt x="544" y="33822"/>
                </a:lnTo>
                <a:lnTo>
                  <a:pt x="583" y="33850"/>
                </a:lnTo>
                <a:cubicBezTo>
                  <a:pt x="238" y="34305"/>
                  <a:pt x="0" y="34844"/>
                  <a:pt x="0" y="35455"/>
                </a:cubicBezTo>
                <a:cubicBezTo>
                  <a:pt x="0" y="36105"/>
                  <a:pt x="255" y="36677"/>
                  <a:pt x="638" y="37144"/>
                </a:cubicBezTo>
                <a:lnTo>
                  <a:pt x="605" y="37166"/>
                </a:lnTo>
                <a:lnTo>
                  <a:pt x="57877" y="118988"/>
                </a:lnTo>
                <a:lnTo>
                  <a:pt x="57911" y="118961"/>
                </a:lnTo>
                <a:cubicBezTo>
                  <a:pt x="58411" y="119583"/>
                  <a:pt x="59144" y="120000"/>
                  <a:pt x="60000" y="120000"/>
                </a:cubicBezTo>
                <a:cubicBezTo>
                  <a:pt x="60855" y="120000"/>
                  <a:pt x="61588" y="119583"/>
                  <a:pt x="62088" y="118961"/>
                </a:cubicBezTo>
                <a:lnTo>
                  <a:pt x="62122" y="118988"/>
                </a:lnTo>
                <a:lnTo>
                  <a:pt x="119394" y="37166"/>
                </a:lnTo>
                <a:lnTo>
                  <a:pt x="119361" y="37144"/>
                </a:lnTo>
                <a:cubicBezTo>
                  <a:pt x="119738" y="36677"/>
                  <a:pt x="120000" y="36105"/>
                  <a:pt x="120000" y="35455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1" name="Google Shape;121;p4"/>
          <p:cNvSpPr/>
          <p:nvPr/>
        </p:nvSpPr>
        <p:spPr>
          <a:xfrm>
            <a:off x="10771197" y="9452078"/>
            <a:ext cx="4579640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3200"/>
              <a:buFont typeface="Roboto Condensed"/>
              <a:buNone/>
            </a:pPr>
            <a:r>
              <a:rPr b="1" i="0" lang="vi-VN" sz="3200" u="none" cap="none" strike="noStrike">
                <a:solidFill>
                  <a:srgbClr val="1C1D22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GOALS / OBJECTIVES</a:t>
            </a:r>
            <a:endParaRPr b="1" i="0" sz="3200" u="none" cap="none" strike="noStrike">
              <a:solidFill>
                <a:srgbClr val="1C1D22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22" name="Google Shape;122;p4"/>
          <p:cNvSpPr/>
          <p:nvPr/>
        </p:nvSpPr>
        <p:spPr>
          <a:xfrm>
            <a:off x="10771197" y="10061678"/>
            <a:ext cx="10786500" cy="24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Arial"/>
              <a:buChar char="•"/>
            </a:pPr>
            <a:r>
              <a:rPr b="0" i="0" lang="vi-VN" sz="2400" u="none" cap="none" strike="noStrike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Phase 1 </a:t>
            </a:r>
            <a:r>
              <a:rPr lang="vi-VN" sz="2400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Build interfaces for mobile applications (Android, iOS).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Arial"/>
              <a:buChar char="•"/>
            </a:pPr>
            <a:r>
              <a:rPr b="0" i="0" lang="vi-VN" sz="2400" u="none" cap="none" strike="noStrike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Phase 2 </a:t>
            </a:r>
            <a:r>
              <a:rPr lang="vi-VN" sz="2400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Allows users to search for bus routes, choose seats, book tickets, and pay online.</a:t>
            </a:r>
            <a:endParaRPr b="0" i="0" sz="2400" u="none" cap="none" strike="noStrike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2400"/>
              <a:buFont typeface="Arial"/>
              <a:buChar char="•"/>
            </a:pPr>
            <a:r>
              <a:rPr lang="vi-VN" sz="2400">
                <a:solidFill>
                  <a:srgbClr val="504E4E"/>
                </a:solidFill>
                <a:latin typeface="Roboto"/>
                <a:ea typeface="Roboto"/>
                <a:cs typeface="Roboto"/>
                <a:sym typeface="Roboto"/>
              </a:rPr>
              <a:t>Phase 3 Improved user experience (UX/UI) for faster ticket booking.</a:t>
            </a:r>
            <a:endParaRPr b="0" i="0" sz="2400" u="none" cap="none" strike="noStrike">
              <a:solidFill>
                <a:srgbClr val="504E4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4"/>
          <p:cNvSpPr/>
          <p:nvPr/>
        </p:nvSpPr>
        <p:spPr>
          <a:xfrm>
            <a:off x="9409019" y="9452078"/>
            <a:ext cx="1016001" cy="1016001"/>
          </a:xfrm>
          <a:prstGeom prst="ellipse">
            <a:avLst/>
          </a:prstGeom>
          <a:solidFill>
            <a:srgbClr val="505360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4" name="Google Shape;124;p4"/>
          <p:cNvSpPr/>
          <p:nvPr/>
        </p:nvSpPr>
        <p:spPr>
          <a:xfrm>
            <a:off x="9726519" y="9769578"/>
            <a:ext cx="381001" cy="381001"/>
          </a:xfrm>
          <a:custGeom>
            <a:rect b="b" l="l" r="r" t="t"/>
            <a:pathLst>
              <a:path extrusionOk="0" h="120000" w="120000">
                <a:moveTo>
                  <a:pt x="67466" y="101855"/>
                </a:moveTo>
                <a:lnTo>
                  <a:pt x="86572" y="38183"/>
                </a:lnTo>
                <a:lnTo>
                  <a:pt x="112044" y="38183"/>
                </a:lnTo>
                <a:cubicBezTo>
                  <a:pt x="112044" y="38183"/>
                  <a:pt x="67466" y="101855"/>
                  <a:pt x="67466" y="101855"/>
                </a:cubicBezTo>
                <a:close/>
                <a:moveTo>
                  <a:pt x="60000" y="107794"/>
                </a:moveTo>
                <a:lnTo>
                  <a:pt x="39116" y="38183"/>
                </a:lnTo>
                <a:lnTo>
                  <a:pt x="80883" y="38183"/>
                </a:lnTo>
                <a:cubicBezTo>
                  <a:pt x="80883" y="38183"/>
                  <a:pt x="60000" y="107794"/>
                  <a:pt x="60000" y="107794"/>
                </a:cubicBezTo>
                <a:close/>
                <a:moveTo>
                  <a:pt x="7955" y="38183"/>
                </a:moveTo>
                <a:lnTo>
                  <a:pt x="33427" y="38183"/>
                </a:lnTo>
                <a:lnTo>
                  <a:pt x="52533" y="101855"/>
                </a:lnTo>
                <a:cubicBezTo>
                  <a:pt x="52533" y="101855"/>
                  <a:pt x="7955" y="38183"/>
                  <a:pt x="7955" y="38183"/>
                </a:cubicBezTo>
                <a:close/>
                <a:moveTo>
                  <a:pt x="36544" y="5455"/>
                </a:moveTo>
                <a:lnTo>
                  <a:pt x="47422" y="5455"/>
                </a:lnTo>
                <a:lnTo>
                  <a:pt x="33788" y="32727"/>
                </a:lnTo>
                <a:lnTo>
                  <a:pt x="9272" y="32727"/>
                </a:lnTo>
                <a:cubicBezTo>
                  <a:pt x="9272" y="32727"/>
                  <a:pt x="36544" y="5455"/>
                  <a:pt x="36544" y="5455"/>
                </a:cubicBezTo>
                <a:close/>
                <a:moveTo>
                  <a:pt x="66516" y="5455"/>
                </a:moveTo>
                <a:lnTo>
                  <a:pt x="80150" y="32727"/>
                </a:lnTo>
                <a:lnTo>
                  <a:pt x="39850" y="32727"/>
                </a:lnTo>
                <a:lnTo>
                  <a:pt x="53483" y="5455"/>
                </a:lnTo>
                <a:cubicBezTo>
                  <a:pt x="53483" y="5455"/>
                  <a:pt x="66516" y="5455"/>
                  <a:pt x="66516" y="5455"/>
                </a:cubicBezTo>
                <a:close/>
                <a:moveTo>
                  <a:pt x="83455" y="5455"/>
                </a:moveTo>
                <a:lnTo>
                  <a:pt x="110727" y="32727"/>
                </a:lnTo>
                <a:lnTo>
                  <a:pt x="86211" y="32727"/>
                </a:lnTo>
                <a:lnTo>
                  <a:pt x="72577" y="5455"/>
                </a:lnTo>
                <a:cubicBezTo>
                  <a:pt x="72577" y="5455"/>
                  <a:pt x="83455" y="5455"/>
                  <a:pt x="83455" y="5455"/>
                </a:cubicBezTo>
                <a:close/>
                <a:moveTo>
                  <a:pt x="120000" y="35455"/>
                </a:moveTo>
                <a:cubicBezTo>
                  <a:pt x="120000" y="34844"/>
                  <a:pt x="119761" y="34305"/>
                  <a:pt x="119416" y="33850"/>
                </a:cubicBezTo>
                <a:lnTo>
                  <a:pt x="119455" y="33822"/>
                </a:lnTo>
                <a:lnTo>
                  <a:pt x="119283" y="33650"/>
                </a:lnTo>
                <a:cubicBezTo>
                  <a:pt x="119216" y="33577"/>
                  <a:pt x="119155" y="33511"/>
                  <a:pt x="119077" y="33444"/>
                </a:cubicBezTo>
                <a:lnTo>
                  <a:pt x="86727" y="1094"/>
                </a:lnTo>
                <a:lnTo>
                  <a:pt x="86688" y="1116"/>
                </a:lnTo>
                <a:cubicBezTo>
                  <a:pt x="86188" y="455"/>
                  <a:pt x="85438" y="0"/>
                  <a:pt x="84544" y="0"/>
                </a:cubicBezTo>
                <a:lnTo>
                  <a:pt x="35455" y="0"/>
                </a:lnTo>
                <a:cubicBezTo>
                  <a:pt x="34561" y="0"/>
                  <a:pt x="33811" y="455"/>
                  <a:pt x="33311" y="1116"/>
                </a:cubicBezTo>
                <a:lnTo>
                  <a:pt x="33272" y="1094"/>
                </a:lnTo>
                <a:lnTo>
                  <a:pt x="922" y="33444"/>
                </a:lnTo>
                <a:cubicBezTo>
                  <a:pt x="844" y="33511"/>
                  <a:pt x="783" y="33577"/>
                  <a:pt x="716" y="33650"/>
                </a:cubicBezTo>
                <a:lnTo>
                  <a:pt x="544" y="33822"/>
                </a:lnTo>
                <a:lnTo>
                  <a:pt x="583" y="33850"/>
                </a:lnTo>
                <a:cubicBezTo>
                  <a:pt x="238" y="34305"/>
                  <a:pt x="0" y="34844"/>
                  <a:pt x="0" y="35455"/>
                </a:cubicBezTo>
                <a:cubicBezTo>
                  <a:pt x="0" y="36105"/>
                  <a:pt x="255" y="36677"/>
                  <a:pt x="638" y="37144"/>
                </a:cubicBezTo>
                <a:lnTo>
                  <a:pt x="605" y="37166"/>
                </a:lnTo>
                <a:lnTo>
                  <a:pt x="57877" y="118988"/>
                </a:lnTo>
                <a:lnTo>
                  <a:pt x="57911" y="118961"/>
                </a:lnTo>
                <a:cubicBezTo>
                  <a:pt x="58411" y="119583"/>
                  <a:pt x="59144" y="120000"/>
                  <a:pt x="60000" y="120000"/>
                </a:cubicBezTo>
                <a:cubicBezTo>
                  <a:pt x="60855" y="120000"/>
                  <a:pt x="61588" y="119583"/>
                  <a:pt x="62088" y="118961"/>
                </a:cubicBezTo>
                <a:lnTo>
                  <a:pt x="62122" y="118988"/>
                </a:lnTo>
                <a:lnTo>
                  <a:pt x="119394" y="37166"/>
                </a:lnTo>
                <a:lnTo>
                  <a:pt x="119361" y="37144"/>
                </a:lnTo>
                <a:cubicBezTo>
                  <a:pt x="119738" y="36677"/>
                  <a:pt x="120000" y="36105"/>
                  <a:pt x="120000" y="35455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38100" lIns="38100" spcFirstLastPara="1" rIns="38100" wrap="square" tIns="381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Karla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125" name="Google Shape;125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250" y="-93750"/>
            <a:ext cx="5339500" cy="1390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/>
          <p:nvPr>
            <p:ph idx="4294967295" type="ctrTitle"/>
          </p:nvPr>
        </p:nvSpPr>
        <p:spPr>
          <a:xfrm>
            <a:off x="1272733" y="954531"/>
            <a:ext cx="20790000" cy="25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6700"/>
              <a:buFont typeface="Roboto"/>
              <a:buNone/>
            </a:pPr>
            <a:r>
              <a:rPr b="1" i="0" lang="vi-VN" sz="6700" u="none" cap="none" strike="noStrike">
                <a:solidFill>
                  <a:srgbClr val="1C1D22"/>
                </a:solidFill>
                <a:latin typeface="Roboto"/>
                <a:ea typeface="Roboto"/>
                <a:cs typeface="Roboto"/>
                <a:sym typeface="Roboto"/>
              </a:rPr>
              <a:t>TEAM STRUCTURE</a:t>
            </a:r>
            <a:endParaRPr b="1" i="0" sz="6700" u="none" cap="none" strike="noStrike">
              <a:solidFill>
                <a:srgbClr val="1C1D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5"/>
          <p:cNvSpPr/>
          <p:nvPr/>
        </p:nvSpPr>
        <p:spPr>
          <a:xfrm>
            <a:off x="148883" y="13044703"/>
            <a:ext cx="628357" cy="564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</a:pPr>
            <a:fld id="{00000000-1234-1234-1234-123412341234}" type="slidenum">
              <a:rPr b="0" i="0" lang="vi-VN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132" name="Google Shape;132;p5"/>
          <p:cNvGrpSpPr/>
          <p:nvPr/>
        </p:nvGrpSpPr>
        <p:grpSpPr>
          <a:xfrm>
            <a:off x="2899686" y="2327977"/>
            <a:ext cx="21399604" cy="10388859"/>
            <a:chOff x="1055912" y="1046325"/>
            <a:chExt cx="7032172" cy="3895773"/>
          </a:xfrm>
        </p:grpSpPr>
        <p:cxnSp>
          <p:nvCxnSpPr>
            <p:cNvPr id="133" name="Google Shape;133;p5"/>
            <p:cNvCxnSpPr/>
            <p:nvPr/>
          </p:nvCxnSpPr>
          <p:spPr>
            <a:xfrm rot="10800000">
              <a:off x="1566154" y="3162741"/>
              <a:ext cx="5849100" cy="1200"/>
            </a:xfrm>
            <a:prstGeom prst="straightConnector1">
              <a:avLst/>
            </a:prstGeom>
            <a:noFill/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4" name="Google Shape;134;p5"/>
            <p:cNvCxnSpPr/>
            <p:nvPr/>
          </p:nvCxnSpPr>
          <p:spPr>
            <a:xfrm rot="10800000">
              <a:off x="4490612" y="2791638"/>
              <a:ext cx="934200" cy="0"/>
            </a:xfrm>
            <a:prstGeom prst="straightConnector1">
              <a:avLst/>
            </a:prstGeom>
            <a:noFill/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5" name="Google Shape;135;p5"/>
            <p:cNvCxnSpPr/>
            <p:nvPr/>
          </p:nvCxnSpPr>
          <p:spPr>
            <a:xfrm>
              <a:off x="4490612" y="1581300"/>
              <a:ext cx="2700" cy="1588500"/>
            </a:xfrm>
            <a:prstGeom prst="straightConnector1">
              <a:avLst/>
            </a:prstGeom>
            <a:noFill/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6" name="Google Shape;136;p5"/>
            <p:cNvSpPr/>
            <p:nvPr/>
          </p:nvSpPr>
          <p:spPr>
            <a:xfrm>
              <a:off x="3963512" y="1046325"/>
              <a:ext cx="1054200" cy="522900"/>
            </a:xfrm>
            <a:prstGeom prst="roundRect">
              <a:avLst>
                <a:gd fmla="val 16667" name="adj"/>
              </a:avLst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Merriweather"/>
                <a:buNone/>
              </a:pPr>
              <a:r>
                <a:rPr b="0" i="0" lang="vi-VN" sz="3733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DM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4126287" y="1445925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Vu Tran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3963512" y="1887975"/>
              <a:ext cx="1054200" cy="522900"/>
            </a:xfrm>
            <a:prstGeom prst="roundRect">
              <a:avLst>
                <a:gd fmla="val 16667" name="adj"/>
              </a:avLst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Merriweather"/>
                <a:buNone/>
              </a:pPr>
              <a:r>
                <a:rPr b="0" i="0" lang="vi-VN" sz="3733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PM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4126287" y="2287575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lang="vi-VN" sz="2667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Vi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4955231" y="3376973"/>
              <a:ext cx="1054200" cy="522900"/>
            </a:xfrm>
            <a:prstGeom prst="roundRect">
              <a:avLst>
                <a:gd fmla="val 16667" name="adj"/>
              </a:avLst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Merriweather"/>
                <a:buNone/>
              </a:pPr>
              <a:r>
                <a:rPr b="0" i="0" lang="vi-VN" sz="3733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FE</a:t>
              </a:r>
              <a:r>
                <a:rPr b="0" i="0" lang="vi-VN" sz="3733" u="none" cap="none" strike="noStrike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 </a:t>
              </a:r>
              <a:r>
                <a:rPr b="0" i="0" lang="vi-VN" sz="3733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Lead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5180483" y="3793884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Hung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5180483" y="4139543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Dong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5417312" y="2530776"/>
              <a:ext cx="1054200" cy="522900"/>
            </a:xfrm>
            <a:prstGeom prst="roundRect">
              <a:avLst>
                <a:gd fmla="val 16667" name="adj"/>
              </a:avLst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Merriweather"/>
                <a:buNone/>
              </a:pPr>
              <a:r>
                <a:rPr b="0" i="0" lang="vi-VN" sz="3733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BA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5580087" y="2930376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Nhung</a:t>
              </a:r>
              <a:endParaRPr b="0" i="0" sz="2667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6894675" y="3339225"/>
              <a:ext cx="1054200" cy="522900"/>
            </a:xfrm>
            <a:prstGeom prst="roundRect">
              <a:avLst>
                <a:gd fmla="val 16667" name="adj"/>
              </a:avLst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Merriweather"/>
                <a:buNone/>
              </a:pPr>
              <a:r>
                <a:rPr b="0" i="0" lang="vi-VN" sz="3733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QC</a:t>
              </a:r>
              <a:r>
                <a:rPr b="0" i="0" lang="vi-VN" sz="3733" u="none" cap="none" strike="noStrike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 </a:t>
              </a:r>
              <a:r>
                <a:rPr b="0" i="0" lang="vi-VN" sz="3733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Lead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7033884" y="3709097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Nghia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7033884" y="4037404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Quynh 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2435661" y="3339224"/>
              <a:ext cx="1290900" cy="522900"/>
            </a:xfrm>
            <a:prstGeom prst="roundRect">
              <a:avLst>
                <a:gd fmla="val 16667" name="adj"/>
              </a:avLst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Merriweather"/>
                <a:buNone/>
              </a:pPr>
              <a:r>
                <a:rPr b="0" i="0" lang="vi-VN" sz="3733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Android</a:t>
              </a:r>
              <a:r>
                <a:rPr b="0" i="0" lang="vi-VN" sz="3733" u="none" cap="none" strike="noStrike">
                  <a:solidFill>
                    <a:srgbClr val="0000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 </a:t>
              </a:r>
              <a:r>
                <a:rPr b="0" i="0" lang="vi-VN" sz="3733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Lead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2672487" y="3738825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Tri 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2672487" y="4112900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Kiet 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1055912" y="3339225"/>
              <a:ext cx="1054200" cy="522900"/>
            </a:xfrm>
            <a:prstGeom prst="roundRect">
              <a:avLst>
                <a:gd fmla="val 16667" name="adj"/>
              </a:avLst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Merriweather"/>
                <a:buNone/>
              </a:pPr>
              <a:r>
                <a:rPr b="0" i="0" lang="vi-VN" sz="3733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iOS Lead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1218687" y="3738825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Van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53" name="Google Shape;153;p5"/>
            <p:cNvCxnSpPr/>
            <p:nvPr/>
          </p:nvCxnSpPr>
          <p:spPr>
            <a:xfrm>
              <a:off x="3036812" y="3177525"/>
              <a:ext cx="0" cy="161700"/>
            </a:xfrm>
            <a:prstGeom prst="straightConnector1">
              <a:avLst/>
            </a:prstGeom>
            <a:noFill/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4" name="Google Shape;154;p5"/>
            <p:cNvCxnSpPr/>
            <p:nvPr/>
          </p:nvCxnSpPr>
          <p:spPr>
            <a:xfrm>
              <a:off x="1583012" y="3177525"/>
              <a:ext cx="0" cy="161700"/>
            </a:xfrm>
            <a:prstGeom prst="straightConnector1">
              <a:avLst/>
            </a:prstGeom>
            <a:noFill/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" name="Google Shape;155;p5"/>
            <p:cNvCxnSpPr/>
            <p:nvPr/>
          </p:nvCxnSpPr>
          <p:spPr>
            <a:xfrm>
              <a:off x="7398212" y="3177525"/>
              <a:ext cx="0" cy="161700"/>
            </a:xfrm>
            <a:prstGeom prst="straightConnector1">
              <a:avLst/>
            </a:prstGeom>
            <a:noFill/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6" name="Google Shape;156;p5"/>
            <p:cNvSpPr/>
            <p:nvPr/>
          </p:nvSpPr>
          <p:spPr>
            <a:xfrm>
              <a:off x="5180483" y="4466341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Duong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7033884" y="4365720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Vinh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1218687" y="4078024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Su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5210227" y="4738098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Diep 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2672487" y="4432430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Tuan 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1218687" y="4403856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b="0" i="0" lang="vi-VN" sz="2667" u="none" cap="none" strike="noStrike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Hoa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2509712" y="1887975"/>
              <a:ext cx="1054200" cy="522900"/>
            </a:xfrm>
            <a:prstGeom prst="roundRect">
              <a:avLst>
                <a:gd fmla="val 16667" name="adj"/>
              </a:avLst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Merriweather"/>
                <a:buNone/>
              </a:pPr>
              <a:r>
                <a:rPr b="0" i="0" lang="vi-VN" sz="3733" u="none" cap="none" strike="noStrike">
                  <a:solidFill>
                    <a:schemeClr val="dk1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QA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2672487" y="2287575"/>
              <a:ext cx="1054200" cy="204000"/>
            </a:xfrm>
            <a:prstGeom prst="rect">
              <a:avLst/>
            </a:prstGeom>
            <a:solidFill>
              <a:srgbClr val="B45F06"/>
            </a:solidFill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67"/>
                <a:buFont typeface="Questrial"/>
                <a:buNone/>
              </a:pPr>
              <a:r>
                <a:rPr lang="vi-VN" sz="2667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Ngoc</a:t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64" name="Google Shape;164;p5"/>
            <p:cNvCxnSpPr/>
            <p:nvPr/>
          </p:nvCxnSpPr>
          <p:spPr>
            <a:xfrm rot="10800000">
              <a:off x="3563912" y="2149425"/>
              <a:ext cx="399600" cy="0"/>
            </a:xfrm>
            <a:prstGeom prst="straightConnector1">
              <a:avLst/>
            </a:prstGeom>
            <a:noFill/>
            <a:ln cap="flat" cmpd="sng" w="9525">
              <a:solidFill>
                <a:srgbClr val="27C7BD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65" name="Google Shape;165;p5"/>
          <p:cNvSpPr/>
          <p:nvPr/>
        </p:nvSpPr>
        <p:spPr>
          <a:xfrm>
            <a:off x="17109673" y="4559722"/>
            <a:ext cx="2811300" cy="1394400"/>
          </a:xfrm>
          <a:prstGeom prst="roundRect">
            <a:avLst>
              <a:gd fmla="val 16667" name="adj"/>
            </a:avLst>
          </a:prstGeom>
          <a:solidFill>
            <a:srgbClr val="B45F06"/>
          </a:solidFill>
          <a:ln cap="flat" cmpd="sng" w="9525">
            <a:solidFill>
              <a:srgbClr val="27C7B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3"/>
              <a:buFont typeface="Merriweather"/>
              <a:buNone/>
            </a:pPr>
            <a:r>
              <a:rPr b="0" i="0" lang="vi-VN" sz="3733" u="none" cap="none" strike="noStrik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Architect</a:t>
            </a:r>
            <a:endParaRPr b="0" i="0" sz="3733" u="none" cap="none" strike="noStrike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17984141" y="5612722"/>
            <a:ext cx="2811300" cy="543900"/>
          </a:xfrm>
          <a:prstGeom prst="rect">
            <a:avLst/>
          </a:prstGeom>
          <a:solidFill>
            <a:srgbClr val="B45F06"/>
          </a:solidFill>
          <a:ln cap="flat" cmpd="sng" w="952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67"/>
              <a:buFont typeface="Questrial"/>
              <a:buNone/>
            </a:pPr>
            <a:r>
              <a:rPr b="0" i="0" lang="vi-VN" sz="2667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Tien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67" name="Google Shape;167;p5"/>
          <p:cNvCxnSpPr>
            <a:stCxn id="165" idx="1"/>
            <a:endCxn id="138" idx="3"/>
          </p:cNvCxnSpPr>
          <p:nvPr/>
        </p:nvCxnSpPr>
        <p:spPr>
          <a:xfrm flipH="1">
            <a:off x="14955973" y="5256922"/>
            <a:ext cx="2153700" cy="12600"/>
          </a:xfrm>
          <a:prstGeom prst="straightConnector1">
            <a:avLst/>
          </a:prstGeom>
          <a:noFill/>
          <a:ln cap="flat" cmpd="sng" w="19050">
            <a:solidFill>
              <a:srgbClr val="212D7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8" name="Google Shape;168;p5"/>
          <p:cNvCxnSpPr/>
          <p:nvPr/>
        </p:nvCxnSpPr>
        <p:spPr>
          <a:xfrm>
            <a:off x="16285813" y="8016823"/>
            <a:ext cx="0" cy="431100"/>
          </a:xfrm>
          <a:prstGeom prst="straightConnector1">
            <a:avLst/>
          </a:prstGeom>
          <a:noFill/>
          <a:ln cap="flat" cmpd="sng" w="9525">
            <a:solidFill>
              <a:srgbClr val="27C7BD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 txBox="1"/>
          <p:nvPr>
            <p:ph idx="4294967295" type="ctrTitle"/>
          </p:nvPr>
        </p:nvSpPr>
        <p:spPr>
          <a:xfrm>
            <a:off x="1790433" y="1793481"/>
            <a:ext cx="20789901" cy="2540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6700"/>
              <a:buFont typeface="Roboto"/>
              <a:buNone/>
            </a:pPr>
            <a:r>
              <a:rPr b="1" i="0" lang="vi-VN" sz="6700" u="none" cap="none" strike="noStrike">
                <a:solidFill>
                  <a:srgbClr val="1C1D22"/>
                </a:solidFill>
                <a:latin typeface="Roboto"/>
                <a:ea typeface="Roboto"/>
                <a:cs typeface="Roboto"/>
                <a:sym typeface="Roboto"/>
              </a:rPr>
              <a:t>HUMAN RESOURCE</a:t>
            </a:r>
            <a:endParaRPr b="1" i="0" sz="6700" u="none" cap="none" strike="noStrike">
              <a:solidFill>
                <a:srgbClr val="1C1D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6"/>
          <p:cNvSpPr/>
          <p:nvPr/>
        </p:nvSpPr>
        <p:spPr>
          <a:xfrm>
            <a:off x="1790434" y="2301481"/>
            <a:ext cx="20789901" cy="7620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AFAFAF"/>
              </a:buClr>
              <a:buSzPts val="4800"/>
              <a:buFont typeface="EB Garamond"/>
              <a:buNone/>
            </a:pPr>
            <a:r>
              <a:t/>
            </a:r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75" name="Google Shape;175;p6"/>
          <p:cNvSpPr/>
          <p:nvPr/>
        </p:nvSpPr>
        <p:spPr>
          <a:xfrm>
            <a:off x="11666215" y="12471876"/>
            <a:ext cx="1051570" cy="558102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04E4E"/>
              </a:buClr>
              <a:buSzPts val="3700"/>
              <a:buFont typeface="Arial"/>
              <a:buNone/>
            </a:pPr>
            <a:r>
              <a:rPr b="0" i="0" lang="vi-VN" sz="3700" u="none" cap="none" strike="noStrike">
                <a:solidFill>
                  <a:srgbClr val="504E4E"/>
                </a:solidFill>
                <a:latin typeface="Arial"/>
                <a:ea typeface="Arial"/>
                <a:cs typeface="Arial"/>
                <a:sym typeface="Arial"/>
              </a:rPr>
              <a:t>2023</a:t>
            </a:r>
            <a:endParaRPr b="0" i="0" sz="3700" u="none" cap="none" strike="noStrike">
              <a:solidFill>
                <a:srgbClr val="504E4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6"/>
          <p:cNvSpPr/>
          <p:nvPr/>
        </p:nvSpPr>
        <p:spPr>
          <a:xfrm>
            <a:off x="148883" y="13044703"/>
            <a:ext cx="628357" cy="564257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3000"/>
              <a:buFont typeface="Roboto"/>
              <a:buNone/>
            </a:pPr>
            <a:fld id="{00000000-1234-1234-1234-123412341234}" type="slidenum">
              <a:rPr b="0" i="0" lang="vi-VN" sz="3000" u="none" cap="none" strike="noStrike">
                <a:solidFill>
                  <a:srgbClr val="53585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b="0" i="0" sz="4800" u="none" cap="none" strike="noStrike">
              <a:solidFill>
                <a:srgbClr val="AFAFA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177" name="Google Shape;177;p6"/>
          <p:cNvGrpSpPr/>
          <p:nvPr/>
        </p:nvGrpSpPr>
        <p:grpSpPr>
          <a:xfrm>
            <a:off x="2652023" y="3063520"/>
            <a:ext cx="19080239" cy="10049992"/>
            <a:chOff x="743775" y="1171600"/>
            <a:chExt cx="7155000" cy="3768700"/>
          </a:xfrm>
        </p:grpSpPr>
        <p:sp>
          <p:nvSpPr>
            <p:cNvPr id="178" name="Google Shape;178;p6"/>
            <p:cNvSpPr/>
            <p:nvPr/>
          </p:nvSpPr>
          <p:spPr>
            <a:xfrm>
              <a:off x="2829475" y="1636400"/>
              <a:ext cx="897900" cy="3303900"/>
            </a:xfrm>
            <a:prstGeom prst="roundRect">
              <a:avLst>
                <a:gd fmla="val 28767" name="adj"/>
              </a:avLst>
            </a:prstGeom>
            <a:solidFill>
              <a:srgbClr val="78AAB3"/>
            </a:solidFill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0124D"/>
                </a:buClr>
                <a:buSzPts val="1200"/>
                <a:buFont typeface="Questrial"/>
                <a:buNone/>
              </a:pPr>
              <a:r>
                <a:rPr b="1" i="0" lang="vi-VN" sz="4800" u="none" cap="none" strike="noStrike">
                  <a:solidFill>
                    <a:srgbClr val="20124D"/>
                  </a:solidFill>
                  <a:latin typeface="Questrial"/>
                  <a:ea typeface="Questrial"/>
                  <a:cs typeface="Questrial"/>
                  <a:sym typeface="Questrial"/>
                </a:rPr>
                <a:t>FE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743775" y="1636401"/>
              <a:ext cx="897900" cy="1112100"/>
            </a:xfrm>
            <a:prstGeom prst="roundRect">
              <a:avLst>
                <a:gd fmla="val 28767" name="adj"/>
              </a:avLst>
            </a:prstGeom>
            <a:solidFill>
              <a:srgbClr val="DD7E6B"/>
            </a:solidFill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0124D"/>
                </a:buClr>
                <a:buSzPts val="1200"/>
                <a:buFont typeface="Questrial"/>
                <a:buNone/>
              </a:pPr>
              <a:r>
                <a:rPr b="1" i="0" lang="vi-VN" sz="4800" u="none" cap="none" strike="noStrike">
                  <a:solidFill>
                    <a:srgbClr val="20124D"/>
                  </a:solidFill>
                  <a:latin typeface="Questrial"/>
                  <a:ea typeface="Questrial"/>
                  <a:cs typeface="Questrial"/>
                  <a:sym typeface="Questrial"/>
                </a:rPr>
                <a:t>PM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asted-image.png" id="180" name="Google Shape;180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59635" y="205534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1" name="Google Shape;181;p6"/>
            <p:cNvSpPr/>
            <p:nvPr/>
          </p:nvSpPr>
          <p:spPr>
            <a:xfrm>
              <a:off x="743775" y="1193100"/>
              <a:ext cx="897900" cy="300600"/>
            </a:xfrm>
            <a:prstGeom prst="octagon">
              <a:avLst>
                <a:gd fmla="val 29289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Questrial"/>
                <a:buNone/>
              </a:pPr>
              <a:r>
                <a:rPr b="0" i="0" lang="vi-VN" sz="3733" u="none" cap="none" strike="noStrike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1786625" y="1636401"/>
              <a:ext cx="897900" cy="1112100"/>
            </a:xfrm>
            <a:prstGeom prst="roundRect">
              <a:avLst>
                <a:gd fmla="val 28767" name="adj"/>
              </a:avLst>
            </a:prstGeom>
            <a:solidFill>
              <a:srgbClr val="BEBC94"/>
            </a:solidFill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0124D"/>
                </a:buClr>
                <a:buSzPts val="1200"/>
                <a:buFont typeface="Questrial"/>
                <a:buNone/>
              </a:pPr>
              <a:r>
                <a:rPr b="1" i="0" lang="vi-VN" sz="4800" u="none" cap="none" strike="noStrike">
                  <a:solidFill>
                    <a:srgbClr val="20124D"/>
                  </a:solidFill>
                  <a:latin typeface="Questrial"/>
                  <a:ea typeface="Questrial"/>
                  <a:cs typeface="Questrial"/>
                  <a:sym typeface="Questrial"/>
                </a:rPr>
                <a:t>BA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asted-image.png" id="183" name="Google Shape;183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045323" y="205534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4" name="Google Shape;184;p6"/>
            <p:cNvSpPr/>
            <p:nvPr/>
          </p:nvSpPr>
          <p:spPr>
            <a:xfrm>
              <a:off x="1786625" y="1193100"/>
              <a:ext cx="897900" cy="300600"/>
            </a:xfrm>
            <a:prstGeom prst="octagon">
              <a:avLst>
                <a:gd fmla="val 29289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Questrial"/>
                <a:buNone/>
              </a:pPr>
              <a:r>
                <a:rPr b="0" i="0" lang="vi-VN" sz="3733" u="none" cap="none" strike="noStrike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0.5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user1.png" id="185" name="Google Shape;185;p6"/>
            <p:cNvPicPr preferRelativeResize="0"/>
            <p:nvPr/>
          </p:nvPicPr>
          <p:blipFill rotWithShape="1">
            <a:blip r:embed="rId4">
              <a:alphaModFix amt="30210"/>
            </a:blip>
            <a:srcRect b="0" l="0" r="0" t="0"/>
            <a:stretch/>
          </p:blipFill>
          <p:spPr>
            <a:xfrm>
              <a:off x="2002458" y="2055329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user1.png" id="186" name="Google Shape;186;p6"/>
            <p:cNvPicPr preferRelativeResize="0"/>
            <p:nvPr/>
          </p:nvPicPr>
          <p:blipFill rotWithShape="1">
            <a:blip r:embed="rId4">
              <a:alphaModFix/>
            </a:blip>
            <a:srcRect b="0" l="0" r="48762" t="0"/>
            <a:stretch/>
          </p:blipFill>
          <p:spPr>
            <a:xfrm>
              <a:off x="2002494" y="2055329"/>
              <a:ext cx="238800" cy="59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7" name="Google Shape;187;p6"/>
            <p:cNvSpPr/>
            <p:nvPr/>
          </p:nvSpPr>
          <p:spPr>
            <a:xfrm>
              <a:off x="2829475" y="1193100"/>
              <a:ext cx="897900" cy="300600"/>
            </a:xfrm>
            <a:prstGeom prst="octagon">
              <a:avLst>
                <a:gd fmla="val 29289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Questrial"/>
                <a:buNone/>
              </a:pPr>
              <a:r>
                <a:rPr b="0" i="0" lang="vi-VN" sz="3733" u="none" cap="none" strike="noStrike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3.5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asted-image.png" id="188" name="Google Shape;188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045323" y="274849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asted-image.png" id="189" name="Google Shape;189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045323" y="344164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0" name="Google Shape;190;p6"/>
            <p:cNvSpPr/>
            <p:nvPr/>
          </p:nvSpPr>
          <p:spPr>
            <a:xfrm>
              <a:off x="3872325" y="1636400"/>
              <a:ext cx="897900" cy="3303900"/>
            </a:xfrm>
            <a:prstGeom prst="roundRect">
              <a:avLst>
                <a:gd fmla="val 28767" name="adj"/>
              </a:avLst>
            </a:prstGeom>
            <a:solidFill>
              <a:srgbClr val="B6D7A8"/>
            </a:solidFill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0124D"/>
                </a:buClr>
                <a:buSzPts val="1200"/>
                <a:buFont typeface="Questrial"/>
                <a:buNone/>
              </a:pPr>
              <a:r>
                <a:rPr b="1" i="0" lang="vi-VN" sz="4800" u="none" cap="none" strike="noStrike">
                  <a:solidFill>
                    <a:srgbClr val="20124D"/>
                  </a:solidFill>
                  <a:latin typeface="Questrial"/>
                  <a:ea typeface="Questrial"/>
                  <a:cs typeface="Questrial"/>
                  <a:sym typeface="Questrial"/>
                </a:rPr>
                <a:t>iOS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asted-image.png" id="191" name="Google Shape;191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088173" y="205534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2" name="Google Shape;192;p6"/>
            <p:cNvSpPr/>
            <p:nvPr/>
          </p:nvSpPr>
          <p:spPr>
            <a:xfrm>
              <a:off x="3872325" y="1193100"/>
              <a:ext cx="897900" cy="300600"/>
            </a:xfrm>
            <a:prstGeom prst="octagon">
              <a:avLst>
                <a:gd fmla="val 29289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Questrial"/>
                <a:buNone/>
              </a:pPr>
              <a:r>
                <a:rPr lang="vi-VN" sz="3733">
                  <a:latin typeface="Questrial"/>
                  <a:ea typeface="Questrial"/>
                  <a:cs typeface="Questrial"/>
                  <a:sym typeface="Questrial"/>
                </a:rPr>
                <a:t>3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asted-image.png" id="193" name="Google Shape;193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088173" y="274849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asted-image.png" id="194" name="Google Shape;194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4088173" y="344164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5" name="Google Shape;195;p6"/>
            <p:cNvSpPr/>
            <p:nvPr/>
          </p:nvSpPr>
          <p:spPr>
            <a:xfrm>
              <a:off x="4915175" y="1614900"/>
              <a:ext cx="897900" cy="3303900"/>
            </a:xfrm>
            <a:prstGeom prst="roundRect">
              <a:avLst>
                <a:gd fmla="val 28767" name="adj"/>
              </a:avLst>
            </a:prstGeom>
            <a:solidFill>
              <a:srgbClr val="F9CB9C"/>
            </a:solidFill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0124D"/>
                </a:buClr>
                <a:buSzPts val="1000"/>
                <a:buFont typeface="Questrial"/>
                <a:buNone/>
              </a:pPr>
              <a:r>
                <a:rPr b="1" i="0" lang="vi-VN" sz="4000" u="none" cap="none" strike="noStrike">
                  <a:solidFill>
                    <a:srgbClr val="20124D"/>
                  </a:solidFill>
                  <a:latin typeface="Questrial"/>
                  <a:ea typeface="Questrial"/>
                  <a:cs typeface="Questrial"/>
                  <a:sym typeface="Questrial"/>
                </a:rPr>
                <a:t>Android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asted-image.png" id="196" name="Google Shape;196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131023" y="203384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7" name="Google Shape;197;p6"/>
            <p:cNvSpPr/>
            <p:nvPr/>
          </p:nvSpPr>
          <p:spPr>
            <a:xfrm>
              <a:off x="4915175" y="1171600"/>
              <a:ext cx="897900" cy="300600"/>
            </a:xfrm>
            <a:prstGeom prst="octagon">
              <a:avLst>
                <a:gd fmla="val 29289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Questrial"/>
                <a:buNone/>
              </a:pPr>
              <a:r>
                <a:rPr b="0" i="0" lang="vi-VN" sz="3733" u="none" cap="none" strike="noStrike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3.75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asted-image.png" id="198" name="Google Shape;198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131023" y="272699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asted-image.png" id="199" name="Google Shape;199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131023" y="342014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0" name="Google Shape;200;p6"/>
            <p:cNvSpPr/>
            <p:nvPr/>
          </p:nvSpPr>
          <p:spPr>
            <a:xfrm>
              <a:off x="5958025" y="1614900"/>
              <a:ext cx="897900" cy="2520000"/>
            </a:xfrm>
            <a:prstGeom prst="roundRect">
              <a:avLst>
                <a:gd fmla="val 28767" name="adj"/>
              </a:avLst>
            </a:prstGeom>
            <a:solidFill>
              <a:srgbClr val="EA9999"/>
            </a:solidFill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0124D"/>
                </a:buClr>
                <a:buSzPts val="1200"/>
                <a:buFont typeface="Questrial"/>
                <a:buNone/>
              </a:pPr>
              <a:r>
                <a:rPr b="1" i="0" lang="vi-VN" sz="4800" u="none" cap="none" strike="noStrike">
                  <a:solidFill>
                    <a:srgbClr val="20124D"/>
                  </a:solidFill>
                  <a:latin typeface="Questrial"/>
                  <a:ea typeface="Questrial"/>
                  <a:cs typeface="Questrial"/>
                  <a:sym typeface="Questrial"/>
                </a:rPr>
                <a:t>QC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asted-image.png" id="201" name="Google Shape;201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173873" y="203384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2" name="Google Shape;202;p6"/>
            <p:cNvSpPr/>
            <p:nvPr/>
          </p:nvSpPr>
          <p:spPr>
            <a:xfrm>
              <a:off x="5958025" y="1171600"/>
              <a:ext cx="897900" cy="300600"/>
            </a:xfrm>
            <a:prstGeom prst="octagon">
              <a:avLst>
                <a:gd fmla="val 29289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Questrial"/>
                <a:buNone/>
              </a:pPr>
              <a:r>
                <a:rPr b="0" i="0" lang="vi-VN" sz="3733" u="none" cap="none" strike="noStrike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2.5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asted-image.png" id="203" name="Google Shape;203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173873" y="272699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user1.png" id="204" name="Google Shape;204;p6"/>
            <p:cNvPicPr preferRelativeResize="0"/>
            <p:nvPr/>
          </p:nvPicPr>
          <p:blipFill rotWithShape="1">
            <a:blip r:embed="rId4">
              <a:alphaModFix amt="30210"/>
            </a:blip>
            <a:srcRect b="0" l="0" r="0" t="0"/>
            <a:stretch/>
          </p:blipFill>
          <p:spPr>
            <a:xfrm>
              <a:off x="6173883" y="3420154"/>
              <a:ext cx="466199" cy="593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user1.png" id="205" name="Google Shape;205;p6"/>
            <p:cNvPicPr preferRelativeResize="0"/>
            <p:nvPr/>
          </p:nvPicPr>
          <p:blipFill rotWithShape="1">
            <a:blip r:embed="rId4">
              <a:alphaModFix/>
            </a:blip>
            <a:srcRect b="0" l="0" r="48762" t="0"/>
            <a:stretch/>
          </p:blipFill>
          <p:spPr>
            <a:xfrm>
              <a:off x="6173919" y="3420154"/>
              <a:ext cx="238800" cy="59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6" name="Google Shape;206;p6"/>
            <p:cNvSpPr/>
            <p:nvPr/>
          </p:nvSpPr>
          <p:spPr>
            <a:xfrm>
              <a:off x="7000875" y="1614900"/>
              <a:ext cx="897900" cy="1133700"/>
            </a:xfrm>
            <a:prstGeom prst="roundRect">
              <a:avLst>
                <a:gd fmla="val 28767" name="adj"/>
              </a:avLst>
            </a:prstGeom>
            <a:solidFill>
              <a:srgbClr val="B4A7D6"/>
            </a:solidFill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0124D"/>
                </a:buClr>
                <a:buSzPts val="1067"/>
                <a:buFont typeface="Questrial"/>
                <a:buNone/>
              </a:pPr>
              <a:r>
                <a:rPr b="1" i="0" lang="vi-VN" sz="4267" u="none" cap="none" strike="noStrike">
                  <a:solidFill>
                    <a:srgbClr val="20124D"/>
                  </a:solidFill>
                  <a:latin typeface="Questrial"/>
                  <a:ea typeface="Questrial"/>
                  <a:cs typeface="Questrial"/>
                  <a:sym typeface="Questrial"/>
                </a:rPr>
                <a:t>Comtor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pasted-image.png" id="207" name="Google Shape;207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7216723" y="2033842"/>
              <a:ext cx="466200" cy="593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8" name="Google Shape;208;p6"/>
            <p:cNvSpPr/>
            <p:nvPr/>
          </p:nvSpPr>
          <p:spPr>
            <a:xfrm>
              <a:off x="7000875" y="1171600"/>
              <a:ext cx="897900" cy="300600"/>
            </a:xfrm>
            <a:prstGeom prst="octagon">
              <a:avLst>
                <a:gd fmla="val 29289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733"/>
                <a:buFont typeface="Questrial"/>
                <a:buNone/>
              </a:pPr>
              <a:r>
                <a:rPr b="0" i="0" lang="vi-VN" sz="3733" u="none" cap="none" strike="noStrike">
                  <a:solidFill>
                    <a:srgbClr val="000000"/>
                  </a:solidFill>
                  <a:latin typeface="Questrial"/>
                  <a:ea typeface="Questrial"/>
                  <a:cs typeface="Questrial"/>
                  <a:sym typeface="Questrial"/>
                </a:rPr>
                <a:t>3.5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3" name="Google Shape;213;p7"/>
          <p:cNvGraphicFramePr/>
          <p:nvPr/>
        </p:nvGraphicFramePr>
        <p:xfrm>
          <a:off x="1790433" y="3615352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{4F56E3F2-8A08-4391-9BF4-896027DE1405}</a:tableStyleId>
              </a:tblPr>
              <a:tblGrid>
                <a:gridCol w="3308050"/>
                <a:gridCol w="17486650"/>
              </a:tblGrid>
              <a:tr h="1002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Role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Responsibilities</a:t>
                      </a:r>
                      <a:endParaRPr sz="1400" u="none" cap="none" strike="noStrike"/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1002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PM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04E4E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Manage the overall project, create plans, assign tasks, monitor progress, resolve issues, and ensure the project is completed on time and within budget.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2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Architect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04E4E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Design the system architecture, ensure performance, security, and scalability, and provide technical guidance to the development team.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3F3"/>
                    </a:solidFill>
                  </a:tcPr>
                </a:tc>
              </a:tr>
              <a:tr h="1002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BA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04E4E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Gather, analyze, and define business requirements from clients. Convert requirements into specification documents for the development team.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2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DEV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04E4E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Develop and implement the software, including front-end (FE) and back-end (BE) logic. Collaborate with BA and QC to meet project requirements.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3F3"/>
                    </a:solidFill>
                  </a:tcPr>
                </a:tc>
              </a:tr>
              <a:tr h="1002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 u="none" cap="none" strike="noStrike">
                          <a:solidFill>
                            <a:srgbClr val="FFFFFF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QC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04E4E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Test the software, identify bugs, verify correctness, and ensure the system is stable before deployment.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2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Comtor (Communicator - Interpreter)</a:t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04E4E"/>
                        </a:buClr>
                        <a:buSzPts val="2500"/>
                        <a:buFont typeface="Roboto Condensed"/>
                        <a:buNone/>
                      </a:pPr>
                      <a:r>
                        <a:rPr lang="vi-VN" sz="2500"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Assist in translation and communication between clients and the development team (if the project involves multiple languages).</a:t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3F3"/>
                    </a:solidFill>
                  </a:tcPr>
                </a:tc>
              </a:tr>
              <a:tr h="1002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2500"/>
                        <a:buFont typeface="Roboto Condensed"/>
                        <a:buNone/>
                      </a:pPr>
                      <a:r>
                        <a:t/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504E4E"/>
                        </a:buClr>
                        <a:buSzPts val="2500"/>
                        <a:buFont typeface="Roboto Condensed"/>
                        <a:buNone/>
                      </a:pPr>
                      <a:r>
                        <a:t/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22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t/>
                      </a:r>
                      <a:endParaRPr sz="2500" u="none" cap="none" strike="noStrike">
                        <a:solidFill>
                          <a:srgbClr val="FFFFFF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AF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500"/>
                        <a:buFont typeface="Montserrat"/>
                        <a:buNone/>
                      </a:pPr>
                      <a:r>
                        <a:t/>
                      </a:r>
                      <a:endParaRPr sz="2500" u="none" cap="none" strike="noStrike">
                        <a:solidFill>
                          <a:srgbClr val="504E4E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T="165100" marB="165100" marR="165100" marL="165100" anchor="ctr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5F4F3"/>
                    </a:solidFill>
                  </a:tcPr>
                </a:tc>
              </a:tr>
            </a:tbl>
          </a:graphicData>
        </a:graphic>
      </p:graphicFrame>
      <p:sp>
        <p:nvSpPr>
          <p:cNvPr id="214" name="Google Shape;214;p7"/>
          <p:cNvSpPr txBox="1"/>
          <p:nvPr/>
        </p:nvSpPr>
        <p:spPr>
          <a:xfrm>
            <a:off x="1788875" y="2345352"/>
            <a:ext cx="20790000" cy="8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6700"/>
              <a:buFont typeface="Roboto"/>
              <a:buNone/>
            </a:pPr>
            <a:r>
              <a:rPr b="1" i="0" lang="vi-VN" sz="6700" u="none" cap="none" strike="noStrike">
                <a:solidFill>
                  <a:srgbClr val="1C1D22"/>
                </a:solidFill>
                <a:latin typeface="Roboto"/>
                <a:ea typeface="Roboto"/>
                <a:cs typeface="Roboto"/>
                <a:sym typeface="Roboto"/>
              </a:rPr>
              <a:t>ROLES &amp; RESPONSIBILITIES</a:t>
            </a:r>
            <a:endParaRPr b="1" i="0" sz="6700" u="none" cap="none" strike="noStrike">
              <a:solidFill>
                <a:srgbClr val="1C1D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8"/>
          <p:cNvSpPr txBox="1"/>
          <p:nvPr/>
        </p:nvSpPr>
        <p:spPr>
          <a:xfrm>
            <a:off x="1797042" y="1087003"/>
            <a:ext cx="20790000" cy="25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C1D22"/>
              </a:buClr>
              <a:buSzPts val="6700"/>
              <a:buFont typeface="Roboto"/>
              <a:buNone/>
            </a:pPr>
            <a:r>
              <a:rPr b="1" i="0" lang="vi-VN" sz="6700" u="none" cap="none" strike="noStrike">
                <a:solidFill>
                  <a:srgbClr val="1C1D22"/>
                </a:solidFill>
                <a:latin typeface="Roboto"/>
                <a:ea typeface="Roboto"/>
                <a:cs typeface="Roboto"/>
                <a:sym typeface="Roboto"/>
              </a:rPr>
              <a:t>COMMUNICATION WORKFLOW</a:t>
            </a:r>
            <a:endParaRPr b="1" i="0" sz="6700" u="none" cap="none" strike="noStrike">
              <a:solidFill>
                <a:srgbClr val="1C1D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0" name="Google Shape;22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36505" y="3149022"/>
            <a:ext cx="20281901" cy="1029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9"/>
          <p:cNvSpPr txBox="1"/>
          <p:nvPr>
            <p:ph type="title"/>
          </p:nvPr>
        </p:nvSpPr>
        <p:spPr>
          <a:xfrm>
            <a:off x="1109064" y="1108986"/>
            <a:ext cx="22181700" cy="10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b="0" lang="vi-VN">
                <a:solidFill>
                  <a:srgbClr val="0D0D0D"/>
                </a:solidFill>
                <a:latin typeface="Manrope ExtraBold"/>
                <a:ea typeface="Manrope ExtraBold"/>
                <a:cs typeface="Manrope ExtraBold"/>
                <a:sym typeface="Manrope ExtraBold"/>
              </a:rPr>
              <a:t>Development Process</a:t>
            </a:r>
            <a:endParaRPr b="0">
              <a:solidFill>
                <a:srgbClr val="0D0D0D"/>
              </a:solidFill>
              <a:latin typeface="Manrope ExtraBold"/>
              <a:ea typeface="Manrope ExtraBold"/>
              <a:cs typeface="Manrope ExtraBold"/>
              <a:sym typeface="Manrope ExtraBold"/>
            </a:endParaRPr>
          </a:p>
        </p:txBody>
      </p:sp>
      <p:sp>
        <p:nvSpPr>
          <p:cNvPr id="226" name="Google Shape;226;p9"/>
          <p:cNvSpPr txBox="1"/>
          <p:nvPr/>
        </p:nvSpPr>
        <p:spPr>
          <a:xfrm>
            <a:off x="1109064" y="2772465"/>
            <a:ext cx="10874100" cy="80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55425" lIns="0" spcFirstLastPara="1" rIns="110875" wrap="square" tIns="55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Planning meeting</a:t>
            </a:r>
            <a:endParaRPr b="1" i="0" sz="2900" u="none" cap="none" strike="noStrike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8:30am VN Time</a:t>
            </a:r>
            <a:r>
              <a:rPr lang="vi-VN" sz="2900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, </a:t>
            </a:r>
            <a:r>
              <a:rPr b="0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held every 2 weeks on Monday’s</a:t>
            </a:r>
            <a:br>
              <a:rPr b="0" i="0" lang="vi-VN" sz="2900" u="none" cap="none" strike="noStrike">
                <a:solidFill>
                  <a:srgbClr val="0D0D0D"/>
                </a:solidFill>
                <a:latin typeface="Manrope Medium"/>
                <a:ea typeface="Manrope Medium"/>
                <a:cs typeface="Manrope Medium"/>
                <a:sym typeface="Manrope Medium"/>
              </a:rPr>
            </a:br>
            <a:br>
              <a:rPr b="1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</a:br>
            <a:r>
              <a:rPr b="1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Daily meeting </a:t>
            </a:r>
            <a:endParaRPr b="0" i="0" sz="2900" u="none" cap="none" strike="noStrike">
              <a:solidFill>
                <a:srgbClr val="0D0D0D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8:30am VN Time, held daily</a:t>
            </a:r>
            <a:endParaRPr b="0" i="0" sz="2900" u="none" cap="none" strike="noStrike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Demo meeting</a:t>
            </a:r>
            <a:r>
              <a:rPr b="0" i="0" lang="vi-VN" sz="2900" u="none" cap="none" strike="noStrike">
                <a:solidFill>
                  <a:srgbClr val="0D0D0D"/>
                </a:solidFill>
                <a:latin typeface="Manrope Medium"/>
                <a:ea typeface="Manrope Medium"/>
                <a:cs typeface="Manrope Medium"/>
                <a:sym typeface="Manrope Medium"/>
              </a:rPr>
              <a:t> (Whole team)</a:t>
            </a:r>
            <a:endParaRPr b="0" i="0" sz="2900" u="none" cap="none" strike="noStrike">
              <a:solidFill>
                <a:srgbClr val="0D0D0D"/>
              </a:solidFill>
              <a:latin typeface="Manrope Medium"/>
              <a:ea typeface="Manrope Medium"/>
              <a:cs typeface="Manrope Medium"/>
              <a:sym typeface="Manrope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2pm VN Time,  held every 2 weeks on Friday’s</a:t>
            </a:r>
            <a:endParaRPr b="0" i="0" sz="2900" u="none" cap="none" strike="noStrike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Retrospective</a:t>
            </a:r>
            <a:endParaRPr b="1" i="0" sz="2900" u="none" cap="none" strike="noStrike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2pm VN Time</a:t>
            </a:r>
            <a:r>
              <a:rPr lang="vi-VN" sz="2900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, </a:t>
            </a:r>
            <a:r>
              <a:rPr b="0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 held every 2 weeks on Monday’s</a:t>
            </a:r>
            <a:endParaRPr b="0" i="0" sz="2900" u="none" cap="none" strike="noStrike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Sprint duration</a:t>
            </a:r>
            <a:endParaRPr b="1" i="0" sz="2900" u="none" cap="none" strike="noStrike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0" i="0" lang="vi-VN" sz="2900" u="none" cap="none" strike="noStrike">
                <a:solidFill>
                  <a:srgbClr val="0D0D0D"/>
                </a:solidFill>
                <a:latin typeface="Manrope"/>
                <a:ea typeface="Manrope"/>
                <a:cs typeface="Manrope"/>
                <a:sym typeface="Manrope"/>
              </a:rPr>
              <a:t>Held every 2 weeks</a:t>
            </a:r>
            <a:endParaRPr b="0" i="1" sz="2900" u="none" cap="none" strike="noStrike">
              <a:solidFill>
                <a:srgbClr val="0D0D0D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descr="process of scrum agile method " id="227" name="Google Shape;227;p9"/>
          <p:cNvPicPr preferRelativeResize="0"/>
          <p:nvPr/>
        </p:nvPicPr>
        <p:blipFill rotWithShape="1">
          <a:blip r:embed="rId3">
            <a:alphaModFix/>
          </a:blip>
          <a:srcRect b="0" l="1470" r="1788" t="0"/>
          <a:stretch/>
        </p:blipFill>
        <p:spPr>
          <a:xfrm>
            <a:off x="12416202" y="4151997"/>
            <a:ext cx="10874138" cy="53126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Custom 1">
      <a:dk1>
        <a:srgbClr val="FFFFFF"/>
      </a:dk1>
      <a:lt1>
        <a:srgbClr val="AFAFA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BCAA8B"/>
      </a:hlink>
      <a:folHlink>
        <a:srgbClr val="A0907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